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  <p:sldMasterId id="2147483692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72" r:id="rId10"/>
    <p:sldId id="278" r:id="rId11"/>
    <p:sldId id="266" r:id="rId12"/>
    <p:sldId id="267" r:id="rId13"/>
    <p:sldId id="268" r:id="rId14"/>
    <p:sldId id="269" r:id="rId15"/>
    <p:sldId id="271" r:id="rId16"/>
    <p:sldId id="289" r:id="rId17"/>
    <p:sldId id="300" r:id="rId18"/>
    <p:sldId id="286" r:id="rId19"/>
    <p:sldId id="287" r:id="rId20"/>
    <p:sldId id="297" r:id="rId21"/>
    <p:sldId id="295" r:id="rId22"/>
    <p:sldId id="310" r:id="rId23"/>
    <p:sldId id="302" r:id="rId24"/>
    <p:sldId id="311" r:id="rId25"/>
    <p:sldId id="312" r:id="rId26"/>
  </p:sldIdLst>
  <p:sldSz cx="20104100" cy="11309350"/>
  <p:notesSz cx="20104100" cy="1130935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8"/>
  </p:normalViewPr>
  <p:slideViewPr>
    <p:cSldViewPr snapToGrid="0">
      <p:cViewPr varScale="1">
        <p:scale>
          <a:sx n="70" d="100"/>
          <a:sy n="70" d="100"/>
        </p:scale>
        <p:origin x="280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49" cy="508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resources/factsheet-on-persons-with-disabilities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ea06a609a_1_0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aea06a60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bbd93a5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bbd93a57c_0_15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bbd93a57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bbd93a57c_0_36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bbd93a57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bbd93a57c_0_25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da8b817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da8b81718_0_4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5da8b81718_0_4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48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ea06a609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ea06a609a_0_65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LNOB compels us to focus on discrimination and inequalities (often multiple and intersecting) that undermine the agency of people</a:t>
            </a: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4450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"/>
              <a:buChar char="●"/>
            </a:pPr>
            <a:r>
              <a:rPr lang="en-US" sz="34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Around 15 per cent of the world’s population, or estimated 1 billion people, live with disabilities. They are the world’s largest minority. </a:t>
            </a:r>
            <a:r>
              <a:rPr lang="en-US" sz="3400" u="sng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(UN)</a:t>
            </a:r>
            <a:endParaRPr sz="34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Tyranny of low expectations - assumptions what people can and can not. </a:t>
            </a: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aea06a609a_0_6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da8b81718_0_0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5da8b817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08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d661d67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d661d67ba_0_18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photo is taken aboard Apollo 8 by Astronaut William Anders. The iconic view of the Earth hovering above the moon's surface as the first manned spacecraft flew around the moon on December 24th, 1968.</a:t>
            </a:r>
            <a:endParaRPr/>
          </a:p>
        </p:txBody>
      </p:sp>
      <p:sp>
        <p:nvSpPr>
          <p:cNvPr id="265" name="Google Shape;265;g5d661d67ba_0_18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d89f706a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500" cy="42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d89f706a0_0_31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5d89f706a0_0_3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a8b8177e_0_0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5da8b81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49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49" cy="5089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d89f706a0_0_8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d89f706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59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e9ec48b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e9ec48ba6_1_0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5e9ec48ba6_1_0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bbd93a5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bbd93a57c_0_3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38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900" b="1" i="0">
                <a:solidFill>
                  <a:srgbClr val="E5233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735877" y="3919399"/>
            <a:ext cx="12632345" cy="482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8970962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10128250" y="2638425"/>
            <a:ext cx="8970963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587500" y="7267575"/>
            <a:ext cx="17089438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587500" y="4792663"/>
            <a:ext cx="17089438" cy="24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1004888" y="2532063"/>
            <a:ext cx="888365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1004888" y="3586163"/>
            <a:ext cx="8883650" cy="65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3"/>
          </p:nvPr>
        </p:nvSpPr>
        <p:spPr>
          <a:xfrm>
            <a:off x="10212388" y="2532063"/>
            <a:ext cx="88868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4"/>
          </p:nvPr>
        </p:nvSpPr>
        <p:spPr>
          <a:xfrm>
            <a:off x="10212388" y="3586163"/>
            <a:ext cx="8886825" cy="65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004888" y="450850"/>
            <a:ext cx="6615112" cy="19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7859713" y="450850"/>
            <a:ext cx="11239500" cy="9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1004888" y="2366963"/>
            <a:ext cx="6615112" cy="77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940175" y="7916863"/>
            <a:ext cx="12063413" cy="93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3940175" y="1011238"/>
            <a:ext cx="12063413" cy="678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940175" y="8851900"/>
            <a:ext cx="12063413" cy="13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 rot="5400000">
            <a:off x="6319837" y="-2676525"/>
            <a:ext cx="7464425" cy="180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 rot="5400000">
            <a:off x="12012612" y="3016250"/>
            <a:ext cx="9650412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 rot="5400000">
            <a:off x="2889250" y="-1431925"/>
            <a:ext cx="9650412" cy="134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ctrTitle"/>
          </p:nvPr>
        </p:nvSpPr>
        <p:spPr>
          <a:xfrm>
            <a:off x="685325" y="1637146"/>
            <a:ext cx="18733500" cy="45132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685307" y="6231576"/>
            <a:ext cx="18733500" cy="17427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5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1005205" y="2638848"/>
            <a:ext cx="18093600" cy="7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1588085" y="7267305"/>
            <a:ext cx="170886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Calibri"/>
              <a:buNone/>
              <a:defRPr sz="81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1588085" y="4793385"/>
            <a:ext cx="170886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38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2540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2540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2540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2540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2540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2540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2540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2540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1005205" y="2531515"/>
            <a:ext cx="88827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2"/>
          </p:nvPr>
        </p:nvSpPr>
        <p:spPr>
          <a:xfrm>
            <a:off x="1005205" y="3586530"/>
            <a:ext cx="8882700" cy="6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3"/>
          </p:nvPr>
        </p:nvSpPr>
        <p:spPr>
          <a:xfrm>
            <a:off x="10212604" y="2531515"/>
            <a:ext cx="8886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4"/>
          </p:nvPr>
        </p:nvSpPr>
        <p:spPr>
          <a:xfrm>
            <a:off x="10212604" y="3586530"/>
            <a:ext cx="8886600" cy="6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1005205" y="450280"/>
            <a:ext cx="66144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7860145" y="450280"/>
            <a:ext cx="11238600" cy="9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6350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–"/>
              <a:defRPr sz="5600"/>
            </a:lvl2pPr>
            <a:lvl3pPr marL="1371600" lvl="2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4pPr>
            <a:lvl5pPr marL="228600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»"/>
              <a:defRPr sz="4000"/>
            </a:lvl5pPr>
            <a:lvl6pPr marL="274320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2"/>
          </p:nvPr>
        </p:nvSpPr>
        <p:spPr>
          <a:xfrm>
            <a:off x="1005205" y="2366586"/>
            <a:ext cx="6614400" cy="7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3940544" y="7916545"/>
            <a:ext cx="120624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>
            <a:spLocks noGrp="1"/>
          </p:cNvSpPr>
          <p:nvPr>
            <p:ph type="pic" idx="2"/>
          </p:nvPr>
        </p:nvSpPr>
        <p:spPr>
          <a:xfrm>
            <a:off x="3940544" y="1010511"/>
            <a:ext cx="12062400" cy="6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R="0" lvl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3940544" y="8851138"/>
            <a:ext cx="120624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 rot="5400000">
            <a:off x="6320095" y="-2675952"/>
            <a:ext cx="7464000" cy="18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 rot="5400000">
            <a:off x="12012445" y="3015948"/>
            <a:ext cx="9649500" cy="4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 rot="5400000">
            <a:off x="2798104" y="-1339902"/>
            <a:ext cx="9649500" cy="13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735877" y="2399195"/>
            <a:ext cx="12632345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38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900" b="1" i="0">
                <a:solidFill>
                  <a:srgbClr val="E5233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423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38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900" b="1" i="0">
                <a:solidFill>
                  <a:srgbClr val="E5233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150" b="1" i="0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005205" y="2863255"/>
            <a:ext cx="8882802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3900"/>
              <a:buFont typeface="Calibri"/>
              <a:buNone/>
              <a:defRPr sz="39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35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1005205" y="3586530"/>
            <a:ext cx="8882802" cy="281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10212605" y="2863255"/>
            <a:ext cx="8886291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3900"/>
              <a:buFont typeface="Calibri"/>
              <a:buNone/>
              <a:defRPr sz="39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35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31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10212605" y="3586530"/>
            <a:ext cx="8886291" cy="281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1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18094325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31572" y="270883"/>
            <a:ext cx="15040954" cy="38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00" b="1" i="0" u="none" strike="noStrike" cap="none">
                <a:solidFill>
                  <a:srgbClr val="E5233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35877" y="3919399"/>
            <a:ext cx="12632345" cy="482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9350241" y="10398145"/>
            <a:ext cx="213994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150" b="1" i="0" u="none" strike="noStrike" cap="none">
                <a:solidFill>
                  <a:srgbClr val="E4233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18094325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1005205" y="2638848"/>
            <a:ext cx="18093600" cy="7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marR="0" lvl="0" indent="-6350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21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6" descr="IMG_021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493" b="13486"/>
          <a:stretch/>
        </p:blipFill>
        <p:spPr>
          <a:xfrm>
            <a:off x="1165420" y="1917798"/>
            <a:ext cx="18093600" cy="74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ctrTitle"/>
          </p:nvPr>
        </p:nvSpPr>
        <p:spPr>
          <a:xfrm>
            <a:off x="8677918" y="583941"/>
            <a:ext cx="84057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/>
              <a:t>Økonomi</a:t>
            </a:r>
            <a:endParaRPr sz="10600"/>
          </a:p>
        </p:txBody>
      </p:sp>
      <p:sp>
        <p:nvSpPr>
          <p:cNvPr id="327" name="Google Shape;327;p56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28" name="Google Shape;3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4" y="473944"/>
            <a:ext cx="2511472" cy="251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04" y="3220697"/>
            <a:ext cx="2511472" cy="251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19" y="5967449"/>
            <a:ext cx="2503560" cy="250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619" y="8706287"/>
            <a:ext cx="2503560" cy="250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5171" y="2364953"/>
            <a:ext cx="7614249" cy="8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>
            <a:spLocks noGrp="1"/>
          </p:cNvSpPr>
          <p:nvPr>
            <p:ph type="ctrTitle"/>
          </p:nvPr>
        </p:nvSpPr>
        <p:spPr>
          <a:xfrm>
            <a:off x="8677918" y="583941"/>
            <a:ext cx="84057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/>
              <a:t>Miljø</a:t>
            </a:r>
            <a:endParaRPr sz="10600"/>
          </a:p>
        </p:txBody>
      </p:sp>
      <p:sp>
        <p:nvSpPr>
          <p:cNvPr id="338" name="Google Shape;338;p57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sp>
        <p:nvSpPr>
          <p:cNvPr id="339" name="Google Shape;339;p57"/>
          <p:cNvSpPr txBox="1"/>
          <p:nvPr/>
        </p:nvSpPr>
        <p:spPr>
          <a:xfrm>
            <a:off x="9844171" y="3948213"/>
            <a:ext cx="58038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400">
              <a:solidFill>
                <a:srgbClr val="38761D"/>
              </a:solidFill>
            </a:endParaRPr>
          </a:p>
        </p:txBody>
      </p:sp>
      <p:pic>
        <p:nvPicPr>
          <p:cNvPr id="340" name="Google Shape;34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841" y="2697335"/>
            <a:ext cx="9976253" cy="636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3" y="471140"/>
            <a:ext cx="3331168" cy="33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368" y="4168143"/>
            <a:ext cx="3331168" cy="33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03" y="7865094"/>
            <a:ext cx="3331168" cy="333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8"/>
          <p:cNvSpPr txBox="1">
            <a:spLocks noGrp="1"/>
          </p:cNvSpPr>
          <p:nvPr>
            <p:ph type="ctrTitle"/>
          </p:nvPr>
        </p:nvSpPr>
        <p:spPr>
          <a:xfrm>
            <a:off x="6295025" y="583950"/>
            <a:ext cx="130854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HVORDAN VI ORGANISERER OS</a:t>
            </a:r>
            <a:endParaRPr sz="6000"/>
          </a:p>
        </p:txBody>
      </p:sp>
      <p:sp>
        <p:nvSpPr>
          <p:cNvPr id="349" name="Google Shape;349;p58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50" name="Google Shape;35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4" y="363621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04" y="3109274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04" y="5854928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704" y="8600581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551" y="3027624"/>
            <a:ext cx="11922299" cy="59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434600" y="732595"/>
            <a:ext cx="19200153" cy="158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4400" dirty="0"/>
              <a:t>4 </a:t>
            </a:r>
            <a:r>
              <a:rPr lang="en-US" sz="4400" dirty="0" err="1"/>
              <a:t>områder</a:t>
            </a:r>
            <a:r>
              <a:rPr lang="en-US" sz="4400" dirty="0"/>
              <a:t> </a:t>
            </a:r>
            <a:r>
              <a:rPr lang="en-US" sz="4400" dirty="0" err="1"/>
              <a:t>som</a:t>
            </a:r>
            <a:r>
              <a:rPr lang="en-US" sz="4400" dirty="0"/>
              <a:t> </a:t>
            </a:r>
            <a:r>
              <a:rPr lang="en-US" sz="4400" dirty="0" err="1"/>
              <a:t>skal</a:t>
            </a:r>
            <a:r>
              <a:rPr lang="en-US" sz="4400" dirty="0"/>
              <a:t> </a:t>
            </a:r>
            <a:r>
              <a:rPr lang="en-US" sz="4400" dirty="0" err="1"/>
              <a:t>være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balance – </a:t>
            </a:r>
            <a:r>
              <a:rPr lang="en-US" sz="4400" dirty="0" err="1"/>
              <a:t>arbejde</a:t>
            </a:r>
            <a:r>
              <a:rPr lang="en-US" sz="4400" dirty="0"/>
              <a:t> </a:t>
            </a:r>
            <a:r>
              <a:rPr lang="en-US" sz="4400" dirty="0" err="1"/>
              <a:t>henimod</a:t>
            </a:r>
            <a:r>
              <a:rPr lang="en-US" sz="4400" dirty="0"/>
              <a:t> </a:t>
            </a:r>
            <a:r>
              <a:rPr lang="en-US" sz="4400" dirty="0" err="1"/>
              <a:t>målene</a:t>
            </a:r>
            <a:r>
              <a:rPr lang="en-US" sz="4400" dirty="0"/>
              <a:t> med </a:t>
            </a:r>
            <a:r>
              <a:rPr lang="en-US" sz="4400" dirty="0" err="1"/>
              <a:t>sigte</a:t>
            </a:r>
            <a:r>
              <a:rPr lang="en-US" sz="4400" dirty="0"/>
              <a:t> </a:t>
            </a:r>
            <a:r>
              <a:rPr lang="en-US" sz="4400" dirty="0" err="1"/>
              <a:t>på</a:t>
            </a:r>
            <a:r>
              <a:rPr lang="en-US" sz="4400" dirty="0"/>
              <a:t> </a:t>
            </a:r>
            <a:r>
              <a:rPr lang="en-US" sz="4400" dirty="0" err="1"/>
              <a:t>år</a:t>
            </a:r>
            <a:r>
              <a:rPr lang="en-US" sz="4400" dirty="0"/>
              <a:t> 2030</a:t>
            </a:r>
            <a:endParaRPr sz="4400" dirty="0"/>
          </a:p>
        </p:txBody>
      </p:sp>
      <p:pic>
        <p:nvPicPr>
          <p:cNvPr id="348" name="Google Shape;34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222" y="6312642"/>
            <a:ext cx="3462756" cy="36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8320" y="6045375"/>
            <a:ext cx="5379097" cy="387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2054" y="6312619"/>
            <a:ext cx="5162188" cy="3295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7"/>
          <p:cNvSpPr txBox="1"/>
          <p:nvPr/>
        </p:nvSpPr>
        <p:spPr>
          <a:xfrm>
            <a:off x="931214" y="3878399"/>
            <a:ext cx="3733839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Mennesket</a:t>
            </a:r>
            <a:endParaRPr sz="5499"/>
          </a:p>
        </p:txBody>
      </p:sp>
      <p:sp>
        <p:nvSpPr>
          <p:cNvPr id="352" name="Google Shape;352;p57"/>
          <p:cNvSpPr txBox="1"/>
          <p:nvPr/>
        </p:nvSpPr>
        <p:spPr>
          <a:xfrm>
            <a:off x="5333857" y="3878399"/>
            <a:ext cx="3254171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Økonomi</a:t>
            </a:r>
            <a:endParaRPr sz="5499"/>
          </a:p>
        </p:txBody>
      </p:sp>
      <p:sp>
        <p:nvSpPr>
          <p:cNvPr id="353" name="Google Shape;353;p57"/>
          <p:cNvSpPr txBox="1"/>
          <p:nvPr/>
        </p:nvSpPr>
        <p:spPr>
          <a:xfrm>
            <a:off x="14418320" y="3539123"/>
            <a:ext cx="4602277" cy="128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600">
                <a:solidFill>
                  <a:schemeClr val="dk1"/>
                </a:solidFill>
              </a:rPr>
              <a:t>HVORDAN VI ORGANISERER OS</a:t>
            </a:r>
            <a:endParaRPr sz="3600"/>
          </a:p>
        </p:txBody>
      </p:sp>
      <p:sp>
        <p:nvSpPr>
          <p:cNvPr id="354" name="Google Shape;354;p57"/>
          <p:cNvSpPr txBox="1"/>
          <p:nvPr/>
        </p:nvSpPr>
        <p:spPr>
          <a:xfrm>
            <a:off x="10183818" y="3878387"/>
            <a:ext cx="3019887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Miljø</a:t>
            </a:r>
            <a:endParaRPr sz="5499"/>
          </a:p>
        </p:txBody>
      </p:sp>
      <p:pic>
        <p:nvPicPr>
          <p:cNvPr id="355" name="Google Shape;35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279" y="6454394"/>
            <a:ext cx="4602304" cy="340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69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500" y="-1254300"/>
            <a:ext cx="10125800" cy="1348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ture Design: A new policymaking system for future generations | VOX, CEPR  Policy Portal">
            <a:extLst>
              <a:ext uri="{FF2B5EF4-FFF2-40B4-BE49-F238E27FC236}">
                <a16:creationId xmlns:a16="http://schemas.microsoft.com/office/drawing/2014/main" id="{FDFF0047-2086-01BB-7FD4-25D0957C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1" y="989221"/>
            <a:ext cx="17188225" cy="94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0" y="-548475"/>
            <a:ext cx="19182773" cy="1285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14DFD-22FE-4737-79F4-96D9F0EE8FFC}"/>
              </a:ext>
            </a:extLst>
          </p:cNvPr>
          <p:cNvSpPr txBox="1"/>
          <p:nvPr/>
        </p:nvSpPr>
        <p:spPr>
          <a:xfrm>
            <a:off x="3218688" y="4754880"/>
            <a:ext cx="120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1.3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75A7C-8907-F07E-7364-0113511236AB}"/>
              </a:ext>
            </a:extLst>
          </p:cNvPr>
          <p:cNvSpPr txBox="1"/>
          <p:nvPr/>
        </p:nvSpPr>
        <p:spPr>
          <a:xfrm>
            <a:off x="10296144" y="4754880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4.a </a:t>
            </a:r>
            <a:r>
              <a:rPr lang="en-US" sz="2800" dirty="0" err="1"/>
              <a:t>og</a:t>
            </a:r>
            <a:r>
              <a:rPr lang="en-US" sz="2800" dirty="0"/>
              <a:t> 4.5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F95BDB-C2E6-4F9B-B794-D998C2010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58269"/>
              </p:ext>
            </p:extLst>
          </p:nvPr>
        </p:nvGraphicFramePr>
        <p:xfrm>
          <a:off x="1956816" y="10969307"/>
          <a:ext cx="14191488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1488">
                  <a:extLst>
                    <a:ext uri="{9D8B030D-6E8A-4147-A177-3AD203B41FA5}">
                      <a16:colId xmlns:a16="http://schemas.microsoft.com/office/drawing/2014/main" val="39654010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4.a.1. </a:t>
                      </a:r>
                      <a:r>
                        <a:rPr lang="en-US" sz="1800" u="none" strike="noStrike" dirty="0" err="1">
                          <a:effectLst/>
                        </a:rPr>
                        <a:t>Andel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af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skoler</a:t>
                      </a:r>
                      <a:r>
                        <a:rPr lang="en-US" sz="1800" u="none" strike="noStrike" dirty="0">
                          <a:effectLst/>
                        </a:rPr>
                        <a:t> med </a:t>
                      </a:r>
                      <a:r>
                        <a:rPr lang="en-US" sz="1800" u="none" strike="noStrike" dirty="0" err="1">
                          <a:effectLst/>
                        </a:rPr>
                        <a:t>adgang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til</a:t>
                      </a:r>
                      <a:r>
                        <a:rPr lang="en-US" sz="1800" u="none" strike="noStrike" dirty="0">
                          <a:effectLst/>
                        </a:rPr>
                        <a:t>: (a) </a:t>
                      </a:r>
                      <a:r>
                        <a:rPr lang="en-US" sz="1800" u="none" strike="noStrike" dirty="0" err="1">
                          <a:effectLst/>
                        </a:rPr>
                        <a:t>elektricitet</a:t>
                      </a:r>
                      <a:r>
                        <a:rPr lang="en-US" sz="1800" u="none" strike="noStrike" dirty="0">
                          <a:effectLst/>
                        </a:rPr>
                        <a:t>, (b) internet </a:t>
                      </a:r>
                      <a:r>
                        <a:rPr lang="en-US" sz="1800" u="none" strike="noStrike" dirty="0" err="1">
                          <a:effectLst/>
                        </a:rPr>
                        <a:t>til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brug</a:t>
                      </a:r>
                      <a:r>
                        <a:rPr lang="en-US" sz="1800" u="none" strike="noStrike" dirty="0">
                          <a:effectLst/>
                        </a:rPr>
                        <a:t> for </a:t>
                      </a:r>
                      <a:r>
                        <a:rPr lang="en-US" sz="1800" u="none" strike="noStrike" dirty="0" err="1">
                          <a:effectLst/>
                        </a:rPr>
                        <a:t>pædagogiske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formål</a:t>
                      </a:r>
                      <a:r>
                        <a:rPr lang="en-US" sz="1800" u="none" strike="noStrike" dirty="0">
                          <a:effectLst/>
                        </a:rPr>
                        <a:t>, (c) </a:t>
                      </a:r>
                      <a:r>
                        <a:rPr lang="en-US" sz="1800" u="none" strike="noStrike" dirty="0" err="1">
                          <a:effectLst/>
                        </a:rPr>
                        <a:t>computere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pædagogiske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formål</a:t>
                      </a:r>
                      <a:r>
                        <a:rPr lang="en-US" sz="1800" u="none" strike="noStrike" dirty="0">
                          <a:effectLst/>
                        </a:rPr>
                        <a:t>, (d) </a:t>
                      </a:r>
                      <a:r>
                        <a:rPr lang="en-US" sz="1800" u="none" strike="noStrike" dirty="0" err="1">
                          <a:effectLst/>
                        </a:rPr>
                        <a:t>tilpasset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infrastruktur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materialer</a:t>
                      </a:r>
                      <a:r>
                        <a:rPr lang="en-US" sz="1800" u="none" strike="noStrike" dirty="0">
                          <a:effectLst/>
                        </a:rPr>
                        <a:t> for </a:t>
                      </a:r>
                      <a:r>
                        <a:rPr lang="en-US" sz="1800" u="none" strike="noStrike" dirty="0" err="1">
                          <a:effectLst/>
                        </a:rPr>
                        <a:t>elever</a:t>
                      </a:r>
                      <a:r>
                        <a:rPr lang="en-US" sz="1800" u="none" strike="noStrike" dirty="0">
                          <a:effectLst/>
                        </a:rPr>
                        <a:t> med handicap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4317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D40D89-382D-06AE-07D2-FF908EA80617}"/>
              </a:ext>
            </a:extLst>
          </p:cNvPr>
          <p:cNvSpPr txBox="1"/>
          <p:nvPr/>
        </p:nvSpPr>
        <p:spPr>
          <a:xfrm>
            <a:off x="4706112" y="7600484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8.5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5E399-A60E-5CDC-AD06-3252CA3BA8EF}"/>
              </a:ext>
            </a:extLst>
          </p:cNvPr>
          <p:cNvSpPr txBox="1"/>
          <p:nvPr/>
        </p:nvSpPr>
        <p:spPr>
          <a:xfrm>
            <a:off x="10296144" y="7600483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10.2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C40FF-228F-C6E7-7210-5AACFDD8AE0A}"/>
              </a:ext>
            </a:extLst>
          </p:cNvPr>
          <p:cNvSpPr txBox="1"/>
          <p:nvPr/>
        </p:nvSpPr>
        <p:spPr>
          <a:xfrm>
            <a:off x="13063728" y="7600483"/>
            <a:ext cx="26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11.2 </a:t>
            </a:r>
            <a:r>
              <a:rPr lang="en-US" sz="2800" dirty="0" err="1"/>
              <a:t>og</a:t>
            </a:r>
            <a:r>
              <a:rPr lang="en-US" sz="2800" dirty="0"/>
              <a:t> 11.7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613FF-61B7-651B-5AC2-DDF52EF77D25}"/>
              </a:ext>
            </a:extLst>
          </p:cNvPr>
          <p:cNvSpPr txBox="1"/>
          <p:nvPr/>
        </p:nvSpPr>
        <p:spPr>
          <a:xfrm>
            <a:off x="10296144" y="10220371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16.7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067AB-DFFC-9918-0C2C-E5E2B371351C}"/>
              </a:ext>
            </a:extLst>
          </p:cNvPr>
          <p:cNvSpPr txBox="1"/>
          <p:nvPr/>
        </p:nvSpPr>
        <p:spPr>
          <a:xfrm>
            <a:off x="13197840" y="10333229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H: 17.18</a:t>
            </a:r>
          </a:p>
        </p:txBody>
      </p:sp>
    </p:spTree>
    <p:extLst>
      <p:ext uri="{BB962C8B-B14F-4D97-AF65-F5344CB8AC3E}">
        <p14:creationId xmlns:p14="http://schemas.microsoft.com/office/powerpoint/2010/main" val="190114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9C05-6263-CB64-C9CA-30E05453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461502"/>
            <a:ext cx="18093600" cy="1884900"/>
          </a:xfrm>
        </p:spPr>
        <p:txBody>
          <a:bodyPr/>
          <a:lstStyle/>
          <a:p>
            <a:r>
              <a:rPr lang="en-US" sz="4400" dirty="0"/>
              <a:t>8 </a:t>
            </a:r>
            <a:r>
              <a:rPr lang="en-US" sz="4400" dirty="0" err="1"/>
              <a:t>Verdensmåls</a:t>
            </a:r>
            <a:r>
              <a:rPr lang="en-US" sz="4400" dirty="0"/>
              <a:t> </a:t>
            </a:r>
            <a:r>
              <a:rPr lang="en-US" sz="4400" dirty="0" err="1"/>
              <a:t>indikatorer</a:t>
            </a:r>
            <a:r>
              <a:rPr lang="en-US" sz="4400" dirty="0"/>
              <a:t> </a:t>
            </a:r>
            <a:r>
              <a:rPr lang="en-US" sz="4400" dirty="0" err="1"/>
              <a:t>direkte</a:t>
            </a:r>
            <a:r>
              <a:rPr lang="en-US" sz="4400" dirty="0"/>
              <a:t> relevant for </a:t>
            </a:r>
            <a:r>
              <a:rPr lang="en-US" sz="4400" dirty="0" err="1"/>
              <a:t>handicappedes</a:t>
            </a:r>
            <a:r>
              <a:rPr lang="en-US" sz="4400" dirty="0"/>
              <a:t> situation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495D-9703-D06A-6423-58C5A3A6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49" y="997668"/>
            <a:ext cx="17431031" cy="98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0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 DESA | United Nations Department of Economic and Social ...">
            <a:extLst>
              <a:ext uri="{FF2B5EF4-FFF2-40B4-BE49-F238E27FC236}">
                <a16:creationId xmlns:a16="http://schemas.microsoft.com/office/drawing/2014/main" id="{6B59560C-47E9-8522-377B-1A5AB062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57" y="0"/>
            <a:ext cx="11403886" cy="113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ommodations &amp;amp; Accessibility in the Workplace ...">
            <a:extLst>
              <a:ext uri="{FF2B5EF4-FFF2-40B4-BE49-F238E27FC236}">
                <a16:creationId xmlns:a16="http://schemas.microsoft.com/office/drawing/2014/main" id="{3D351FD6-F971-33B4-23BE-F2546DE3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605523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man Figure - ClipArt Best">
            <a:extLst>
              <a:ext uri="{FF2B5EF4-FFF2-40B4-BE49-F238E27FC236}">
                <a16:creationId xmlns:a16="http://schemas.microsoft.com/office/drawing/2014/main" id="{343957E4-9070-16F8-D58A-4C0F327B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56" y="3218687"/>
            <a:ext cx="4340819" cy="24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5AB13-E074-2D18-C798-A99AE20C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Universelt</a:t>
            </a:r>
            <a:r>
              <a:rPr lang="en-US" dirty="0"/>
              <a:t> Design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426418-77A5-A26C-15C4-10DD69604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6600" dirty="0"/>
              <a:t>Hvis design er at skabe funktionelle, bæredygtige og elegante ting og processer til brug for mennesker - så er universelt design at skabe funktionelle, bæredygtige og elegant ting og processer til brug for alle mennesker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678025" y="542400"/>
            <a:ext cx="183336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“Earthrise”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Photographed from Apollo 8 on December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24th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 1968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150" y="2614825"/>
            <a:ext cx="12775575" cy="85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19FE7-D52A-B848-4E0C-AE8C3BB9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Handlingsplanen</a:t>
            </a:r>
            <a:r>
              <a:rPr lang="en-US" dirty="0"/>
              <a:t> for 2022 - </a:t>
            </a:r>
            <a:r>
              <a:rPr lang="en-US" dirty="0" err="1"/>
              <a:t>fremefter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1C9AF-1934-A0AA-F5E0-9BECD2207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600" dirty="0"/>
              <a:t>Handlingsplanen er en del af Grønlands bæredygtige udvikling som konkretiseret i de 17 verdensmål, delmål og indikatorer</a:t>
            </a:r>
            <a:endParaRPr lang="en-US" sz="3600" dirty="0"/>
          </a:p>
          <a:p>
            <a:pPr marL="0" indent="0">
              <a:buNone/>
            </a:pPr>
            <a:r>
              <a:rPr lang="da-DK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da-DK" sz="3600" dirty="0"/>
              <a:t>Undersøge om der er </a:t>
            </a:r>
            <a:r>
              <a:rPr lang="da-DK" sz="3600" b="1" dirty="0"/>
              <a:t>konkrete investeringer som kan laves og som fremadrettet tager presset af</a:t>
            </a:r>
            <a:r>
              <a:rPr lang="da-DK" sz="3600" dirty="0"/>
              <a:t> den største og stadig stigende post "</a:t>
            </a:r>
            <a:r>
              <a:rPr lang="da-DK" sz="3600" dirty="0" err="1"/>
              <a:t>samfundsmæsige</a:t>
            </a:r>
            <a:r>
              <a:rPr lang="da-DK" sz="3600" dirty="0"/>
              <a:t> og sociale forhold"  - en post der dominerer med sine over 8 </a:t>
            </a:r>
            <a:r>
              <a:rPr lang="da-DK" sz="3600" dirty="0" err="1"/>
              <a:t>mia</a:t>
            </a:r>
            <a:r>
              <a:rPr lang="da-DK" sz="3600" dirty="0"/>
              <a:t> kroner - ud af de 12 </a:t>
            </a:r>
            <a:r>
              <a:rPr lang="da-DK" sz="3600" dirty="0" err="1"/>
              <a:t>mia</a:t>
            </a:r>
            <a:r>
              <a:rPr lang="da-DK" sz="3600" dirty="0"/>
              <a:t> i det samlede offentlige budget. </a:t>
            </a:r>
            <a:endParaRPr lang="en-US" sz="3600" dirty="0"/>
          </a:p>
          <a:p>
            <a:pPr marL="0" indent="0">
              <a:buNone/>
            </a:pPr>
            <a:r>
              <a:rPr lang="da-DK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da-DK" sz="3600" dirty="0"/>
              <a:t>Bruge den ramme som de 17 verdensmål danner til at finde den </a:t>
            </a:r>
            <a:r>
              <a:rPr lang="da-DK" sz="3600" b="1" dirty="0"/>
              <a:t>”fulde” samfundsværdi</a:t>
            </a:r>
            <a:r>
              <a:rPr lang="da-DK" sz="3600" dirty="0"/>
              <a:t> af specifikke investeringer – både på handicap området og bredere. </a:t>
            </a:r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r>
              <a:rPr lang="da-DK" sz="3600" dirty="0"/>
              <a:t>Hvordan kunne det se ud?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541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5"/>
            <a:ext cx="18094325" cy="1885950"/>
          </a:xfrm>
        </p:spPr>
        <p:txBody>
          <a:bodyPr/>
          <a:lstStyle/>
          <a:p>
            <a:r>
              <a:rPr lang="en-US" sz="4800" dirty="0" err="1"/>
              <a:t>Specifikke</a:t>
            </a:r>
            <a:r>
              <a:rPr lang="en-US" sz="4800" dirty="0"/>
              <a:t> </a:t>
            </a:r>
            <a:r>
              <a:rPr lang="en-US" sz="4800" dirty="0" err="1"/>
              <a:t>investeringer</a:t>
            </a:r>
            <a:r>
              <a:rPr lang="en-US" sz="4800" dirty="0"/>
              <a:t> </a:t>
            </a:r>
            <a:r>
              <a:rPr lang="en-US" sz="4800" dirty="0" err="1"/>
              <a:t>og</a:t>
            </a:r>
            <a:r>
              <a:rPr lang="en-US" sz="4800" dirty="0"/>
              <a:t> de </a:t>
            </a:r>
            <a:r>
              <a:rPr lang="en-US" sz="4800" dirty="0" err="1"/>
              <a:t>værdier</a:t>
            </a:r>
            <a:r>
              <a:rPr lang="en-US" sz="4800" dirty="0"/>
              <a:t> </a:t>
            </a:r>
            <a:r>
              <a:rPr lang="en-US" sz="4800" dirty="0" err="1"/>
              <a:t>som</a:t>
            </a:r>
            <a:r>
              <a:rPr lang="en-US" sz="4800" dirty="0"/>
              <a:t> de </a:t>
            </a:r>
            <a:r>
              <a:rPr lang="en-US" sz="4800" dirty="0" err="1"/>
              <a:t>kan</a:t>
            </a:r>
            <a:r>
              <a:rPr lang="en-US" sz="4800" dirty="0"/>
              <a:t> </a:t>
            </a:r>
            <a:r>
              <a:rPr lang="en-US" sz="4800" dirty="0" err="1"/>
              <a:t>skabe</a:t>
            </a:r>
            <a:r>
              <a:rPr lang="en-US" sz="4800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85A557-6D03-8298-D04B-9CFE52606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Værdi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betegnes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b="1" dirty="0"/>
              <a:t>positive </a:t>
            </a:r>
            <a:r>
              <a:rPr lang="en-US" b="1" dirty="0" err="1"/>
              <a:t>afledte</a:t>
            </a:r>
            <a:r>
              <a:rPr lang="en-US" b="1" dirty="0"/>
              <a:t> </a:t>
            </a:r>
            <a:r>
              <a:rPr lang="en-US" b="1" dirty="0" err="1"/>
              <a:t>effekter</a:t>
            </a:r>
            <a:endParaRPr lang="en-US" b="1" dirty="0"/>
          </a:p>
          <a:p>
            <a:endParaRPr lang="en-US" b="1" dirty="0"/>
          </a:p>
          <a:p>
            <a:pPr indent="-457200"/>
            <a:r>
              <a:rPr lang="da-DK" dirty="0"/>
              <a:t>En </a:t>
            </a:r>
            <a:r>
              <a:rPr lang="da-DK" dirty="0" err="1"/>
              <a:t>speficik</a:t>
            </a:r>
            <a:r>
              <a:rPr lang="da-DK" dirty="0"/>
              <a:t> investering som kunne give handicappede en billig og realistisk adgang til internettet:</a:t>
            </a:r>
          </a:p>
          <a:p>
            <a:pPr indent="-457200"/>
            <a:r>
              <a:rPr lang="da-DK" dirty="0"/>
              <a:t>Arbejdsmarkedsdeltagelse – </a:t>
            </a:r>
            <a:r>
              <a:rPr lang="da-DK" dirty="0" err="1"/>
              <a:t>fjernabejde</a:t>
            </a:r>
            <a:r>
              <a:rPr lang="da-DK" dirty="0"/>
              <a:t>, web shop med kunst og musik fra handicappede </a:t>
            </a:r>
            <a:endParaRPr lang="en-US" dirty="0"/>
          </a:p>
          <a:p>
            <a:pPr indent="-457200"/>
            <a:r>
              <a:rPr lang="da-DK" dirty="0"/>
              <a:t>Undervisning - materialer, grønlandsk stavekontrol, oplæsning af tekst</a:t>
            </a:r>
            <a:endParaRPr lang="en-US" dirty="0"/>
          </a:p>
          <a:p>
            <a:pPr indent="-457200"/>
            <a:r>
              <a:rPr lang="da-DK" dirty="0"/>
              <a:t>Sundhed – e-konsultationer, </a:t>
            </a:r>
          </a:p>
          <a:p>
            <a:pPr indent="-457200"/>
            <a:r>
              <a:rPr lang="da-DK" dirty="0"/>
              <a:t>Administrative adgang – møde vejleder, deltage i støtteforløb</a:t>
            </a:r>
            <a:endParaRPr lang="en-US" dirty="0"/>
          </a:p>
          <a:p>
            <a:pPr indent="-457200"/>
            <a:r>
              <a:rPr lang="da-DK" dirty="0"/>
              <a:t>Spare rejser af </a:t>
            </a:r>
            <a:r>
              <a:rPr lang="da-DK" dirty="0" err="1"/>
              <a:t>handicapped</a:t>
            </a:r>
            <a:r>
              <a:rPr lang="da-DK" dirty="0"/>
              <a:t> og personale – billigere med også besparelse af co2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dirty="0"/>
              <a:t>Kende nøgle tal i den nye plan: </a:t>
            </a:r>
            <a:endParaRPr lang="en-US" dirty="0"/>
          </a:p>
          <a:p>
            <a:pPr indent="-457200"/>
            <a:r>
              <a:rPr lang="da-DK" dirty="0"/>
              <a:t>Hvad er værdien i Grønland for at flytte en person fra førtidspension til arbejde?</a:t>
            </a:r>
            <a:endParaRPr lang="en-US" dirty="0"/>
          </a:p>
          <a:p>
            <a:pPr indent="-457200"/>
            <a:r>
              <a:rPr lang="da-DK" dirty="0"/>
              <a:t>Hvad er værdien af at løfte uddannelsen et trin op for mennesker med handicap?</a:t>
            </a:r>
            <a:endParaRPr lang="en-US" dirty="0"/>
          </a:p>
          <a:p>
            <a:pPr marL="0" indent="0">
              <a:buNone/>
            </a:pPr>
            <a:r>
              <a:rPr lang="da-DK" dirty="0"/>
              <a:t> 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976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3A2B-D022-CA9F-AC05-9D882900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/>
              <a:t>Investeringer</a:t>
            </a:r>
            <a:r>
              <a:rPr lang="en-US" sz="9600" dirty="0"/>
              <a:t> </a:t>
            </a:r>
            <a:r>
              <a:rPr lang="en-US" sz="9600" dirty="0" err="1"/>
              <a:t>og</a:t>
            </a:r>
            <a:r>
              <a:rPr lang="en-US" sz="9600" dirty="0"/>
              <a:t> </a:t>
            </a:r>
            <a:r>
              <a:rPr lang="en-US" sz="9600" dirty="0" err="1"/>
              <a:t>værdi</a:t>
            </a:r>
            <a:endParaRPr lang="en-US" sz="9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8BA53-CCA9-CAD6-44E9-5097B2F02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Lave </a:t>
            </a:r>
            <a:r>
              <a:rPr lang="en-US" sz="3600" dirty="0" err="1"/>
              <a:t>investeringscasene</a:t>
            </a:r>
            <a:r>
              <a:rPr lang="en-US" sz="3600" dirty="0"/>
              <a:t> med </a:t>
            </a:r>
            <a:r>
              <a:rPr lang="en-US" sz="3600" dirty="0" err="1"/>
              <a:t>inddragelse</a:t>
            </a:r>
            <a:r>
              <a:rPr lang="en-US" sz="3600" dirty="0"/>
              <a:t> </a:t>
            </a:r>
            <a:r>
              <a:rPr lang="en-US" sz="3600" dirty="0" err="1"/>
              <a:t>af</a:t>
            </a:r>
            <a:r>
              <a:rPr lang="en-US" sz="3600" dirty="0"/>
              <a:t> det eco-system </a:t>
            </a:r>
            <a:r>
              <a:rPr lang="en-US" sz="3600" dirty="0" err="1"/>
              <a:t>af</a:t>
            </a:r>
            <a:r>
              <a:rPr lang="en-US" sz="3600" dirty="0"/>
              <a:t> handicap </a:t>
            </a:r>
            <a:r>
              <a:rPr lang="en-US" sz="3600" dirty="0" err="1"/>
              <a:t>aktører</a:t>
            </a:r>
            <a:r>
              <a:rPr lang="en-US" sz="3600" dirty="0"/>
              <a:t> </a:t>
            </a:r>
            <a:r>
              <a:rPr lang="en-US" sz="3600" dirty="0" err="1"/>
              <a:t>som</a:t>
            </a:r>
            <a:r>
              <a:rPr lang="en-US" sz="3600" dirty="0"/>
              <a:t> </a:t>
            </a:r>
            <a:r>
              <a:rPr lang="en-US" sz="3600" dirty="0" err="1"/>
              <a:t>findes</a:t>
            </a:r>
            <a:r>
              <a:rPr lang="en-US" sz="3600" dirty="0"/>
              <a:t> – men </a:t>
            </a:r>
            <a:r>
              <a:rPr lang="en-US" sz="3600" dirty="0" err="1"/>
              <a:t>indrag</a:t>
            </a:r>
            <a:r>
              <a:rPr lang="en-US" sz="3600" dirty="0"/>
              <a:t> </a:t>
            </a:r>
            <a:r>
              <a:rPr lang="en-US" sz="3600" dirty="0" err="1"/>
              <a:t>også</a:t>
            </a:r>
            <a:r>
              <a:rPr lang="en-US" sz="3600" dirty="0"/>
              <a:t> </a:t>
            </a:r>
            <a:r>
              <a:rPr lang="en-US" sz="3600" dirty="0" err="1"/>
              <a:t>privat</a:t>
            </a:r>
            <a:r>
              <a:rPr lang="en-US" sz="3600" dirty="0"/>
              <a:t> </a:t>
            </a:r>
            <a:r>
              <a:rPr lang="en-US" sz="3600" dirty="0" err="1"/>
              <a:t>sektore</a:t>
            </a:r>
            <a:r>
              <a:rPr lang="en-US" sz="3600" dirty="0"/>
              <a:t> – </a:t>
            </a:r>
            <a:r>
              <a:rPr lang="en-US" sz="3600" dirty="0" err="1"/>
              <a:t>arbejdsgivere</a:t>
            </a:r>
            <a:r>
              <a:rPr lang="en-US" sz="3600" dirty="0"/>
              <a:t>, </a:t>
            </a:r>
            <a:r>
              <a:rPr lang="en-US" sz="3600" dirty="0" err="1"/>
              <a:t>bankerne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private </a:t>
            </a:r>
            <a:r>
              <a:rPr lang="en-US" sz="3600" dirty="0" err="1"/>
              <a:t>fonde</a:t>
            </a:r>
            <a:r>
              <a:rPr lang="en-US" sz="3600" dirty="0"/>
              <a:t>. </a:t>
            </a:r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dirty="0"/>
              <a:t>Se </a:t>
            </a:r>
            <a:r>
              <a:rPr lang="en-US" sz="3600" dirty="0" err="1"/>
              <a:t>muligheder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beskriv</a:t>
            </a:r>
            <a:r>
              <a:rPr lang="en-US" sz="3600" dirty="0"/>
              <a:t> </a:t>
            </a:r>
            <a:r>
              <a:rPr lang="en-US" sz="3600" dirty="0" err="1"/>
              <a:t>værdi</a:t>
            </a:r>
            <a:r>
              <a:rPr lang="en-US" sz="3600" dirty="0"/>
              <a:t> for </a:t>
            </a:r>
            <a:r>
              <a:rPr lang="en-US" sz="3600" dirty="0" err="1"/>
              <a:t>mennesker</a:t>
            </a:r>
            <a:r>
              <a:rPr lang="en-US" sz="3600" dirty="0"/>
              <a:t>, </a:t>
            </a:r>
            <a:r>
              <a:rPr lang="en-US" sz="3600" dirty="0" err="1"/>
              <a:t>samfund</a:t>
            </a:r>
            <a:r>
              <a:rPr lang="en-US" sz="3600" dirty="0"/>
              <a:t>, </a:t>
            </a:r>
            <a:r>
              <a:rPr lang="en-US" sz="3600" dirty="0" err="1"/>
              <a:t>økonomi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budget: </a:t>
            </a:r>
          </a:p>
          <a:p>
            <a:endParaRPr lang="en-US" sz="3600" dirty="0"/>
          </a:p>
          <a:p>
            <a:r>
              <a:rPr lang="en-US" sz="3600" dirty="0"/>
              <a:t>Parasport </a:t>
            </a:r>
            <a:r>
              <a:rPr lang="en-US" sz="3600" dirty="0" err="1"/>
              <a:t>og</a:t>
            </a:r>
            <a:r>
              <a:rPr lang="en-US" sz="3600" dirty="0"/>
              <a:t> e-sport </a:t>
            </a:r>
            <a:r>
              <a:rPr lang="en-US" sz="3600" dirty="0" err="1"/>
              <a:t>hvor</a:t>
            </a:r>
            <a:r>
              <a:rPr lang="en-US" sz="3600" dirty="0"/>
              <a:t> handicapped </a:t>
            </a:r>
            <a:r>
              <a:rPr lang="en-US" sz="3600" dirty="0" err="1"/>
              <a:t>kan</a:t>
            </a:r>
            <a:r>
              <a:rPr lang="en-US" sz="3600" dirty="0"/>
              <a:t> </a:t>
            </a:r>
            <a:r>
              <a:rPr lang="en-US" sz="3600" dirty="0" err="1"/>
              <a:t>deltage</a:t>
            </a:r>
            <a:endParaRPr lang="en-US" sz="3600" dirty="0"/>
          </a:p>
          <a:p>
            <a:r>
              <a:rPr lang="da-DK" sz="3600" dirty="0"/>
              <a:t>Rettidige udredninger især på </a:t>
            </a:r>
            <a:r>
              <a:rPr lang="da-DK" sz="3600" dirty="0" err="1"/>
              <a:t>psykaitriområdet</a:t>
            </a:r>
            <a:r>
              <a:rPr lang="da-DK" sz="3600" dirty="0"/>
              <a:t> så man undgå at tabe især unge</a:t>
            </a:r>
          </a:p>
          <a:p>
            <a:r>
              <a:rPr lang="da-DK" sz="3600" dirty="0"/>
              <a:t>Justering af lærer uddannelse så lærere kan reagere aktivt på ”speciale behov” tidligt. </a:t>
            </a:r>
          </a:p>
          <a:p>
            <a:r>
              <a:rPr lang="da-DK" sz="3600" dirty="0"/>
              <a:t>Investerer i personspecifikke støtte forløb for at få en handicappet person ind på </a:t>
            </a:r>
            <a:r>
              <a:rPr lang="da-DK" sz="3600" dirty="0" err="1"/>
              <a:t>arbejsmarkedet</a:t>
            </a:r>
            <a:r>
              <a:rPr lang="da-DK" sz="3600" dirty="0"/>
              <a:t>. </a:t>
            </a:r>
          </a:p>
          <a:p>
            <a:r>
              <a:rPr lang="da-DK" sz="3600" dirty="0"/>
              <a:t>Systematisk brug af digital teknologi til at fjerne barriere for deltagelse is samfundslivet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361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86DC-1E42-7CA2-0B90-DFE52927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To </a:t>
            </a:r>
            <a:r>
              <a:rPr lang="en-US" sz="13800" dirty="0" err="1"/>
              <a:t>spor</a:t>
            </a:r>
            <a:endParaRPr lang="en-US" sz="13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F3144-5250-489F-BF29-65BC5C5A1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3600" dirty="0"/>
              <a:t>HANDICAP LOVEN</a:t>
            </a:r>
          </a:p>
          <a:p>
            <a:pPr marL="50800" indent="0">
              <a:buNone/>
            </a:pPr>
            <a:endParaRPr lang="en-US" sz="3600" dirty="0"/>
          </a:p>
          <a:p>
            <a:r>
              <a:rPr lang="en-US" sz="3200" dirty="0"/>
              <a:t>Her er der mange </a:t>
            </a:r>
            <a:r>
              <a:rPr lang="en-US" sz="3200" dirty="0" err="1"/>
              <a:t>gode</a:t>
            </a:r>
            <a:r>
              <a:rPr lang="en-US" sz="3200" dirty="0"/>
              <a:t> </a:t>
            </a:r>
            <a:r>
              <a:rPr lang="en-US" sz="3200" dirty="0" err="1"/>
              <a:t>tiltag</a:t>
            </a:r>
            <a:r>
              <a:rPr lang="en-US" sz="3200" dirty="0"/>
              <a:t> for at </a:t>
            </a:r>
            <a:r>
              <a:rPr lang="en-US" sz="3200" dirty="0" err="1"/>
              <a:t>støtte</a:t>
            </a:r>
            <a:r>
              <a:rPr lang="en-US" sz="3200" dirty="0"/>
              <a:t> </a:t>
            </a:r>
            <a:r>
              <a:rPr lang="en-US" sz="3200" dirty="0" err="1"/>
              <a:t>handicappede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deres</a:t>
            </a:r>
            <a:r>
              <a:rPr lang="en-US" sz="3200" dirty="0"/>
              <a:t> </a:t>
            </a:r>
            <a:r>
              <a:rPr lang="en-US" sz="3200" dirty="0" err="1"/>
              <a:t>deltagelse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samfundet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lige</a:t>
            </a:r>
            <a:r>
              <a:rPr lang="en-US" sz="3200" dirty="0"/>
              <a:t> </a:t>
            </a:r>
            <a:r>
              <a:rPr lang="en-US" sz="3200" dirty="0" err="1"/>
              <a:t>fod</a:t>
            </a:r>
            <a:r>
              <a:rPr lang="en-US" sz="3200" dirty="0"/>
              <a:t> med alle </a:t>
            </a:r>
            <a:r>
              <a:rPr lang="en-US" sz="3200" dirty="0" err="1"/>
              <a:t>andre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Udnyt</a:t>
            </a:r>
            <a:r>
              <a:rPr lang="en-US" sz="3200" dirty="0"/>
              <a:t> de </a:t>
            </a:r>
            <a:r>
              <a:rPr lang="en-US" sz="3200" dirty="0" err="1"/>
              <a:t>muligheder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handicaploven</a:t>
            </a:r>
            <a:r>
              <a:rPr lang="en-US" sz="3200" dirty="0"/>
              <a:t> </a:t>
            </a:r>
            <a:r>
              <a:rPr lang="en-US" sz="3200" dirty="0" err="1"/>
              <a:t>fra</a:t>
            </a:r>
            <a:r>
              <a:rPr lang="en-US" sz="3200" dirty="0"/>
              <a:t> 2020 giver. </a:t>
            </a:r>
          </a:p>
          <a:p>
            <a:pPr lvl="1"/>
            <a:r>
              <a:rPr lang="en-US" sz="2800" dirty="0" err="1"/>
              <a:t>Styrk</a:t>
            </a:r>
            <a:r>
              <a:rPr lang="en-US" sz="2800" dirty="0"/>
              <a:t> </a:t>
            </a:r>
            <a:r>
              <a:rPr lang="en-US" sz="2800" dirty="0" err="1"/>
              <a:t>implementeringen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tværs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kommunerne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Indrag</a:t>
            </a:r>
            <a:r>
              <a:rPr lang="en-US" sz="2800" dirty="0"/>
              <a:t> alle </a:t>
            </a:r>
            <a:r>
              <a:rPr lang="en-US" sz="2800" dirty="0" err="1"/>
              <a:t>aktører</a:t>
            </a:r>
            <a:r>
              <a:rPr lang="en-US" sz="2800" dirty="0"/>
              <a:t> </a:t>
            </a:r>
            <a:r>
              <a:rPr lang="en-US" sz="2800" dirty="0" err="1"/>
              <a:t>inklusiv</a:t>
            </a:r>
            <a:r>
              <a:rPr lang="en-US" sz="2800" dirty="0"/>
              <a:t> det private </a:t>
            </a:r>
            <a:r>
              <a:rPr lang="en-US" sz="2800" dirty="0" err="1"/>
              <a:t>erhvervsliv</a:t>
            </a:r>
            <a:r>
              <a:rPr lang="en-US" sz="2800" dirty="0"/>
              <a:t> mere - </a:t>
            </a:r>
            <a:r>
              <a:rPr lang="en-US" sz="2800" dirty="0" err="1"/>
              <a:t>så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der </a:t>
            </a:r>
            <a:r>
              <a:rPr lang="en-US" sz="2800" dirty="0" err="1"/>
              <a:t>hentes</a:t>
            </a:r>
            <a:r>
              <a:rPr lang="en-US" sz="2800" dirty="0"/>
              <a:t> </a:t>
            </a:r>
            <a:r>
              <a:rPr lang="en-US" sz="2800" dirty="0" err="1"/>
              <a:t>meget</a:t>
            </a:r>
            <a:r>
              <a:rPr lang="en-US" sz="2800" dirty="0"/>
              <a:t> </a:t>
            </a:r>
            <a:r>
              <a:rPr lang="en-US" sz="2800" dirty="0" err="1"/>
              <a:t>værdi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den </a:t>
            </a:r>
            <a:r>
              <a:rPr lang="en-US" sz="2800" dirty="0" err="1"/>
              <a:t>lov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 err="1"/>
              <a:t>Brug</a:t>
            </a:r>
            <a:r>
              <a:rPr lang="en-US" sz="2800" dirty="0"/>
              <a:t> </a:t>
            </a:r>
            <a:r>
              <a:rPr lang="en-US" sz="2800" dirty="0" err="1"/>
              <a:t>loven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at </a:t>
            </a:r>
            <a:r>
              <a:rPr lang="en-US" sz="2800" dirty="0" err="1"/>
              <a:t>indsamle</a:t>
            </a:r>
            <a:r>
              <a:rPr lang="en-US" sz="2800" dirty="0"/>
              <a:t> </a:t>
            </a:r>
            <a:r>
              <a:rPr lang="en-US" sz="2800" dirty="0" err="1"/>
              <a:t>bedre</a:t>
            </a:r>
            <a:r>
              <a:rPr lang="en-US" sz="2800" dirty="0"/>
              <a:t> data </a:t>
            </a:r>
            <a:r>
              <a:rPr lang="en-US" sz="2800" dirty="0" err="1"/>
              <a:t>også</a:t>
            </a:r>
            <a:r>
              <a:rPr lang="en-US" sz="2800" dirty="0"/>
              <a:t> om de </a:t>
            </a:r>
            <a:r>
              <a:rPr lang="en-US" sz="2800" dirty="0" err="1"/>
              <a:t>gode</a:t>
            </a:r>
            <a:r>
              <a:rPr lang="en-US" sz="2800" dirty="0"/>
              <a:t> sager </a:t>
            </a:r>
            <a:r>
              <a:rPr lang="en-US" sz="2800" dirty="0" err="1"/>
              <a:t>og</a:t>
            </a:r>
            <a:r>
              <a:rPr lang="en-US" sz="2800" dirty="0"/>
              <a:t> den </a:t>
            </a:r>
            <a:r>
              <a:rPr lang="en-US" sz="2800" dirty="0" err="1"/>
              <a:t>effektive</a:t>
            </a:r>
            <a:r>
              <a:rPr lang="en-US" sz="2800" dirty="0"/>
              <a:t> administration</a:t>
            </a:r>
          </a:p>
          <a:p>
            <a:pPr marL="50800" indent="0">
              <a:buNone/>
            </a:pPr>
            <a:endParaRPr lang="en-US" sz="3600" dirty="0"/>
          </a:p>
          <a:p>
            <a:pPr marL="50800" indent="0">
              <a:buNone/>
            </a:pP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BD921-76D8-BC5A-CB08-79E0A85DF5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3200" dirty="0"/>
              <a:t>SPECIFIKKE INVESTERINGER</a:t>
            </a:r>
          </a:p>
          <a:p>
            <a:pPr marL="50800" indent="0">
              <a:buNone/>
            </a:pPr>
            <a:endParaRPr lang="en-US" sz="3200" dirty="0"/>
          </a:p>
          <a:p>
            <a:r>
              <a:rPr lang="en-US" sz="3200" dirty="0"/>
              <a:t>Lave cases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samle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portfolio </a:t>
            </a:r>
            <a:r>
              <a:rPr lang="en-US" sz="3200" dirty="0" err="1"/>
              <a:t>af</a:t>
            </a:r>
            <a:r>
              <a:rPr lang="en-US" sz="3200" dirty="0"/>
              <a:t> </a:t>
            </a:r>
            <a:r>
              <a:rPr lang="en-US" sz="3200" dirty="0" err="1"/>
              <a:t>specifikke</a:t>
            </a:r>
            <a:r>
              <a:rPr lang="en-US" sz="3200" dirty="0"/>
              <a:t> </a:t>
            </a:r>
            <a:r>
              <a:rPr lang="en-US" sz="3200" dirty="0" err="1"/>
              <a:t>investeringer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Brug</a:t>
            </a:r>
            <a:r>
              <a:rPr lang="en-US" sz="3200" dirty="0"/>
              <a:t> </a:t>
            </a:r>
            <a:r>
              <a:rPr lang="en-US" sz="3200" dirty="0" err="1"/>
              <a:t>verdensmålene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“</a:t>
            </a:r>
            <a:r>
              <a:rPr lang="en-US" sz="3200" dirty="0" err="1"/>
              <a:t>prisme</a:t>
            </a:r>
            <a:r>
              <a:rPr lang="en-US" sz="3200" dirty="0"/>
              <a:t>” </a:t>
            </a:r>
            <a:r>
              <a:rPr lang="en-US" sz="3200" dirty="0" err="1"/>
              <a:t>og</a:t>
            </a:r>
            <a:r>
              <a:rPr lang="en-US" sz="3200" dirty="0"/>
              <a:t> se </a:t>
            </a:r>
            <a:r>
              <a:rPr lang="en-US" sz="3200" dirty="0" err="1"/>
              <a:t>hvilke</a:t>
            </a:r>
            <a:r>
              <a:rPr lang="en-US" sz="3200" dirty="0"/>
              <a:t> </a:t>
            </a:r>
            <a:r>
              <a:rPr lang="en-US" sz="3200" dirty="0" err="1"/>
              <a:t>værdi</a:t>
            </a:r>
            <a:r>
              <a:rPr lang="en-US" sz="3200" dirty="0"/>
              <a:t> de </a:t>
            </a:r>
            <a:r>
              <a:rPr lang="en-US" sz="3200" dirty="0" err="1"/>
              <a:t>tilføre</a:t>
            </a:r>
            <a:r>
              <a:rPr lang="en-US" sz="3200" dirty="0"/>
              <a:t> </a:t>
            </a:r>
            <a:r>
              <a:rPr lang="en-US" sz="3200" dirty="0" err="1"/>
              <a:t>Grønland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samfund</a:t>
            </a:r>
            <a:endParaRPr lang="en-US" sz="2800" dirty="0"/>
          </a:p>
          <a:p>
            <a:pPr lvl="1"/>
            <a:r>
              <a:rPr lang="en-US" sz="2800" dirty="0" err="1"/>
              <a:t>som</a:t>
            </a:r>
            <a:r>
              <a:rPr lang="en-US" sz="2800" dirty="0"/>
              <a:t> kultur</a:t>
            </a:r>
          </a:p>
          <a:p>
            <a:pPr lvl="1"/>
            <a:r>
              <a:rPr lang="en-US" sz="2800" dirty="0" err="1"/>
              <a:t>Økonomi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Og</a:t>
            </a:r>
            <a:r>
              <a:rPr lang="en-US" sz="2800" dirty="0"/>
              <a:t> ja --- </a:t>
            </a:r>
            <a:r>
              <a:rPr lang="en-US" sz="2800" dirty="0" err="1"/>
              <a:t>besparelser</a:t>
            </a:r>
            <a:r>
              <a:rPr lang="en-US" sz="2800" dirty="0"/>
              <a:t> </a:t>
            </a:r>
            <a:r>
              <a:rPr lang="en-US" sz="2800" dirty="0" err="1"/>
              <a:t>fremadrettet</a:t>
            </a:r>
            <a:r>
              <a:rPr lang="en-US" sz="2800" dirty="0"/>
              <a:t> der stopper </a:t>
            </a:r>
            <a:r>
              <a:rPr lang="en-US" sz="2800" dirty="0" err="1"/>
              <a:t>væksten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den </a:t>
            </a:r>
            <a:r>
              <a:rPr lang="en-US" sz="2800" dirty="0" err="1"/>
              <a:t>tungeste</a:t>
            </a:r>
            <a:r>
              <a:rPr lang="en-US" sz="2800" dirty="0"/>
              <a:t> budget post </a:t>
            </a:r>
            <a:r>
              <a:rPr lang="en-US" sz="2800" dirty="0" err="1"/>
              <a:t>i</a:t>
            </a:r>
            <a:r>
              <a:rPr lang="en-US" sz="2800" dirty="0"/>
              <a:t> det </a:t>
            </a:r>
            <a:r>
              <a:rPr lang="en-US" sz="2800" dirty="0" err="1"/>
              <a:t>grønlandske</a:t>
            </a:r>
            <a:r>
              <a:rPr lang="en-US" sz="2800" dirty="0"/>
              <a:t> budget</a:t>
            </a:r>
          </a:p>
          <a:p>
            <a:endParaRPr lang="en-US" sz="3200" dirty="0"/>
          </a:p>
          <a:p>
            <a:r>
              <a:rPr lang="en-US" sz="3200" dirty="0" err="1"/>
              <a:t>Hvor</a:t>
            </a:r>
            <a:r>
              <a:rPr lang="en-US" sz="3200" dirty="0"/>
              <a:t> der </a:t>
            </a:r>
            <a:r>
              <a:rPr lang="en-US" sz="3200" dirty="0" err="1"/>
              <a:t>ikke</a:t>
            </a:r>
            <a:r>
              <a:rPr lang="en-US" sz="3200" dirty="0"/>
              <a:t> er </a:t>
            </a:r>
            <a:r>
              <a:rPr lang="en-US" sz="3200" dirty="0" err="1"/>
              <a:t>tal</a:t>
            </a:r>
            <a:r>
              <a:rPr lang="en-US" sz="3200" dirty="0"/>
              <a:t> – start pilot </a:t>
            </a:r>
            <a:r>
              <a:rPr lang="en-US" sz="3200" dirty="0" err="1"/>
              <a:t>projekter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indsaml</a:t>
            </a:r>
            <a:r>
              <a:rPr lang="en-US" sz="3200" dirty="0"/>
              <a:t> data.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A42D2-A14A-ED8E-A7CB-69F6EBD1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925" y="2157775"/>
            <a:ext cx="14184150" cy="86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8"/>
          <p:cNvSpPr txBox="1"/>
          <p:nvPr/>
        </p:nvSpPr>
        <p:spPr>
          <a:xfrm>
            <a:off x="1762850" y="162725"/>
            <a:ext cx="156216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9" descr="E_2018_SDG_Poster_A3_without_UN_emblem.pd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972" b="11095"/>
          <a:stretch/>
        </p:blipFill>
        <p:spPr>
          <a:xfrm>
            <a:off x="299175" y="135925"/>
            <a:ext cx="19723500" cy="111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0" descr="C_2018_SDG_Poster_without_UN_emble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413" b="14414"/>
          <a:stretch/>
        </p:blipFill>
        <p:spPr>
          <a:xfrm>
            <a:off x="251350" y="867875"/>
            <a:ext cx="19601400" cy="102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 descr="S_2018_SDG_Poster_letter_without_UN_emblem.pd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413" b="14414"/>
          <a:stretch/>
        </p:blipFill>
        <p:spPr>
          <a:xfrm>
            <a:off x="0" y="789025"/>
            <a:ext cx="19933800" cy="102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0" y="-548475"/>
            <a:ext cx="19182773" cy="1285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58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808" y="0"/>
            <a:ext cx="14994718" cy="113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ctrTitle"/>
          </p:nvPr>
        </p:nvSpPr>
        <p:spPr>
          <a:xfrm>
            <a:off x="7722236" y="252231"/>
            <a:ext cx="12381863" cy="17343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/>
              <a:t>Mennesket</a:t>
            </a:r>
            <a:r>
              <a:rPr lang="en-US" sz="8000" dirty="0"/>
              <a:t> – </a:t>
            </a:r>
            <a:r>
              <a:rPr lang="en-US" sz="8000" dirty="0" err="1"/>
              <a:t>og</a:t>
            </a:r>
            <a:r>
              <a:rPr lang="en-US" sz="8000" dirty="0"/>
              <a:t> </a:t>
            </a:r>
            <a:r>
              <a:rPr lang="en-US" sz="8000" dirty="0" err="1"/>
              <a:t>Velfærd</a:t>
            </a:r>
            <a:endParaRPr sz="8000" dirty="0"/>
          </a:p>
        </p:txBody>
      </p:sp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909" y="833166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909" y="4407425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909" y="7842117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9073" y="833167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073" y="4407425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3470" y="7842117"/>
            <a:ext cx="2758432" cy="275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5"/>
          <p:cNvSpPr txBox="1"/>
          <p:nvPr/>
        </p:nvSpPr>
        <p:spPr>
          <a:xfrm>
            <a:off x="8008221" y="4462834"/>
            <a:ext cx="1881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21" name="Google Shape;321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15400" y="2643763"/>
            <a:ext cx="8526475" cy="60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1A3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747</Words>
  <Application>Microsoft Macintosh PowerPoint</Application>
  <PresentationFormat>Custom</PresentationFormat>
  <Paragraphs>86</Paragraphs>
  <Slides>23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Arial</vt:lpstr>
      <vt:lpstr>Roboto</vt:lpstr>
      <vt:lpstr>Verdana</vt:lpstr>
      <vt:lpstr>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Mennesket – og Velfærd</vt:lpstr>
      <vt:lpstr>Økonomi</vt:lpstr>
      <vt:lpstr>Miljø</vt:lpstr>
      <vt:lpstr>HVORDAN VI ORGANISERER OS</vt:lpstr>
      <vt:lpstr>PowerPoint Presentation</vt:lpstr>
      <vt:lpstr>PowerPoint Presentation</vt:lpstr>
      <vt:lpstr>PowerPoint Presentation</vt:lpstr>
      <vt:lpstr>PowerPoint Presentation</vt:lpstr>
      <vt:lpstr>8 Verdensmåls indikatorer direkte relevant for handicappedes situation</vt:lpstr>
      <vt:lpstr>PowerPoint Presentation</vt:lpstr>
      <vt:lpstr>Universelt Design </vt:lpstr>
      <vt:lpstr>Handlingsplanen for 2022 - fremefter</vt:lpstr>
      <vt:lpstr>Specifikke investeringer og de værdier som de kan skabe </vt:lpstr>
      <vt:lpstr>Investeringer og værdi</vt:lpstr>
      <vt:lpstr>To spor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Jens Christian Wandel</cp:lastModifiedBy>
  <cp:revision>29</cp:revision>
  <dcterms:modified xsi:type="dcterms:W3CDTF">2022-05-02T10:12:08Z</dcterms:modified>
</cp:coreProperties>
</file>