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75" r:id="rId2"/>
    <p:sldMasterId id="2147483679" r:id="rId3"/>
  </p:sldMasterIdLst>
  <p:sldIdLst>
    <p:sldId id="269" r:id="rId4"/>
    <p:sldId id="257" r:id="rId5"/>
    <p:sldId id="260" r:id="rId6"/>
    <p:sldId id="268" r:id="rId7"/>
    <p:sldId id="267" r:id="rId8"/>
    <p:sldId id="270" r:id="rId9"/>
    <p:sldId id="261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276A6D-1630-078A-8EF1-C92BE18C3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F90833F-FB51-3B06-C08B-9A5B79BAE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4B0DFD9-9CBD-BE35-251C-6D515AFCE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910818F-2A75-BA11-E0ED-BFF993BD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6535048-D68A-5CBC-C7CC-3B9D72ABC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8018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8503C8-478D-BFD6-5037-FC680F5A3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691FA27-140B-ABAA-BF32-298E7BB5C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54CC228-D8AA-D4B8-3C70-39C9D52D4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59ED146-9B47-652A-A389-345F7D4F5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46F6D1B-3DD5-9772-3B5A-932706D15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7349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BDB130E-FAB3-0915-7FF7-A80199758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13C3969-E969-B8EC-E81C-8C478E6F9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4A73AB8-07AB-1C1D-0F9A-1D55C95D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B017A74-357D-4C63-BF61-490E97A55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CFFC577-D9C7-5068-8E5F-F6E69E5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9151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B86440-6626-2458-8D26-8616E68FD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4B76249-C488-140C-D0DA-CE24AE564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A8A7AD-A864-7101-FF9F-02422B5E7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6A6F-0A44-41F2-AAC1-42896CED78A2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8F36B27-B33C-1839-5F52-5215685DB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1D3FEA3-75A0-9439-6CEE-1D1793D31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4116-0F87-49F5-BD71-510F955212BA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9289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06E46F-64DF-4C0F-9886-0B29098D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1B561FD-8A15-44E2-AAB3-AA707E0F2E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E8F262-E2A6-47C8-85DB-EB4B6FD51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C27A279-3D74-4ED8-BB4E-BD95FE601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BF323-1460-45D6-9E73-AA53971B8C61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0254093-63AD-452E-893F-6CFCB4AE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8EE8BA3-F8DC-4CA1-BDD8-155EC3F8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C5E3-7D40-4F98-BD98-E6DDC33CC428}" type="slidenum">
              <a:rPr lang="nb-NO" smtClean="0"/>
              <a:t>‹nr.›</a:t>
            </a:fld>
            <a:endParaRPr lang="nb-NO"/>
          </a:p>
        </p:txBody>
      </p:sp>
      <p:pic>
        <p:nvPicPr>
          <p:cNvPr id="9" name="Bilde 8" descr="Et bilde som inneholder baseball&#10;&#10;Automatisk generert beskrivelse">
            <a:extLst>
              <a:ext uri="{FF2B5EF4-FFF2-40B4-BE49-F238E27FC236}">
                <a16:creationId xmlns:a16="http://schemas.microsoft.com/office/drawing/2014/main" id="{FC93A577-7C95-499B-A466-9C63F82B8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1897"/>
            <a:ext cx="2281561" cy="228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2DA5B7-A432-92EC-5978-597795701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705AA8-CA35-53B5-7F51-AF6F6EB95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BA8C207-0701-7306-3A60-8549008AF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1C07B73-8C4E-209D-F56B-54C09A36B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C96E155-A976-900E-95D6-F0A92123A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388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CF6303-A6F5-13E3-95E8-76DADC3F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4FFC4C-A74A-FDBF-794B-993E4E4CF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53D4A03-2FFF-4DB0-B029-FC0BDE396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0F48021-C212-A3F2-1694-5D7A9F71A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BFD928-95EF-4A41-0294-045CD09DB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196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AAFFA5-2A5C-C640-7901-4B101E514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BEE60DC-7149-4FD9-CDE8-F98046932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D08D53E-5B8C-1E71-F617-2FD42D0F7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AEAFA7B-9279-1B75-6C13-FF7079AF4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B20474D-8113-9B89-D1B6-1F82B9220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F272812-A708-9A27-DD62-2ADA3F71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347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1452E7-4C48-6634-D9DD-BD5A39E0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025D4EF-7122-6523-D8FE-7A3B5390E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4E2B087-3D34-1D10-598E-F631F1E7B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16D3C33-AEB9-1ADB-B403-DA1FE3811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21F3952-8265-5B6C-CB16-210E96D5D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8F4116B-87B1-CACB-F3BC-ED7BD7292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3A39AA7-15DE-B384-61BD-FAAF217B3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0233FA5-50CD-9EAF-2CD5-C25207275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5154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32BF43-5167-387E-E616-7F6D18EE5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FEE61E3-DC19-7717-3BDE-73FA6AC64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7580279-6673-8FA8-50ED-51AC47167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5852243-D6ED-610A-816B-A9519B98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1660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6AA2075-10BF-CDD0-3460-144FB224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F153EED-1670-D37B-09F3-56A004AD0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D66D725-6A3D-8955-1B43-116CB8967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249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83B7C8-160F-E0E9-66F7-DBC754E7C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0643CCF-6883-C3FC-6EF9-4DAFB7087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72693EC-33B6-8FD0-B86F-FE526831C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86CDA42-C75D-E53F-55DD-FC4DB9F9A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168E828-E1FB-5BE1-3A78-DE70E5AD8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91535B8-0CE1-357C-DA58-6839BA251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513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097AE1-B326-810C-E6FB-4162C76EB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461845E-5615-36ED-D37E-DB54DA0C98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9E44809-2436-4DD0-4BD0-C99567E81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AE8D0FF-00E6-5BB4-DB93-377E3ECD0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1C8A3C9-9F5C-71C8-998D-4C1F09778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7F22969-16EF-4923-9CF1-3C2F304B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017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087E8F0-975F-CE5D-F5CA-9D73F14E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8BE81C1-5884-70BE-F1D9-85E07815F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62F90B-F2A1-1AF4-7EC4-693BE5701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16C34-09C8-4728-80A0-184B4BB3AA9D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A46DD46-ACD9-D23D-9E37-AA171CE572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54D4510-70DF-15D5-8198-0FCE3AA64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9A496-7E69-4256-AFC5-BA2671ABF13E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497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51" r:id="rId3"/>
    <p:sldLayoutId id="2147483678" r:id="rId4"/>
    <p:sldLayoutId id="2147483653" r:id="rId5"/>
    <p:sldLayoutId id="2147483654" r:id="rId6"/>
    <p:sldLayoutId id="2147483680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9F53A69-C218-73D4-6223-6649B7295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E53EF09-C026-850E-3F49-9BCFB50BA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3CA4AE2-FAA0-5232-E66E-FEEDE959D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A6A6F-0A44-41F2-AAC1-42896CED78A2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E72941A-CA7A-97C8-A782-E99224FA23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E342E55-DEDC-9A2A-84AE-239BB56A1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64116-0F87-49F5-BD71-510F955212BA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72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C21DF1C-CF2F-4E1B-A602-2F640884B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F2B5BDB-E04F-4132-AD85-75E85A847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03AE6D-BEA6-4CFC-9981-F0085DFBD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BF323-1460-45D6-9E73-AA53971B8C61}" type="datetimeFigureOut">
              <a:rPr lang="nb-NO" smtClean="0"/>
              <a:t>31.05.2023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6EEF69-1C6E-4A73-AA31-D19A3F552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E8F9A1E-A3A6-4C8C-B2A0-98E280E81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BC5E3-7D40-4F98-BD98-E6DDC33CC428}" type="slidenum">
              <a:rPr lang="nb-NO" smtClean="0"/>
              <a:t>‹nr.›</a:t>
            </a:fld>
            <a:endParaRPr lang="nb-NO"/>
          </a:p>
        </p:txBody>
      </p:sp>
      <p:pic>
        <p:nvPicPr>
          <p:cNvPr id="8" name="Bilde 7" descr="Et bilde som inneholder baseball&#10;&#10;Automatisk generert beskrivelse">
            <a:extLst>
              <a:ext uri="{FF2B5EF4-FFF2-40B4-BE49-F238E27FC236}">
                <a16:creationId xmlns:a16="http://schemas.microsoft.com/office/drawing/2014/main" id="{746C9AA5-F105-4A6E-B3D3-10DA185393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1897"/>
            <a:ext cx="2281561" cy="2281561"/>
          </a:xfrm>
          <a:prstGeom prst="rect">
            <a:avLst/>
          </a:prstGeom>
        </p:spPr>
      </p:pic>
      <p:pic>
        <p:nvPicPr>
          <p:cNvPr id="10" name="Bilde 9" descr="Et bilde som inneholder tegning&#10;&#10;Automatisk generert beskrivelse">
            <a:extLst>
              <a:ext uri="{FF2B5EF4-FFF2-40B4-BE49-F238E27FC236}">
                <a16:creationId xmlns:a16="http://schemas.microsoft.com/office/drawing/2014/main" id="{EA0A93D4-C083-426A-9887-62D3D248D3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434" y="230188"/>
            <a:ext cx="904280" cy="90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t bilde som inneholder vann, utendørs, hav, visning&#10;&#10;Automatisk generert beskrivelse">
            <a:extLst>
              <a:ext uri="{FF2B5EF4-FFF2-40B4-BE49-F238E27FC236}">
                <a16:creationId xmlns:a16="http://schemas.microsoft.com/office/drawing/2014/main" id="{BA9727FF-269D-4140-AD3C-96F46E126D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1" y="-121920"/>
            <a:ext cx="12191979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73A39B0-6E27-4342-B565-BB3C87822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1" y="1014338"/>
            <a:ext cx="9996068" cy="1630907"/>
          </a:xfrm>
        </p:spPr>
        <p:txBody>
          <a:bodyPr>
            <a:noAutofit/>
          </a:bodyPr>
          <a:lstStyle/>
          <a:p>
            <a:r>
              <a:rPr lang="nb-NO" b="1" i="0" dirty="0">
                <a:solidFill>
                  <a:schemeClr val="bg1"/>
                </a:solidFill>
                <a:effectLst/>
                <a:latin typeface="+mn-lt"/>
                <a:cs typeface="Times New Roman" panose="02020603050405020304" pitchFamily="18" charset="0"/>
              </a:rPr>
              <a:t>Personlig assistanse i Norge</a:t>
            </a:r>
            <a:endParaRPr lang="nb-NO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099F1BF-8160-4A83-AFBE-68F16DCC0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6904" y="5843662"/>
            <a:ext cx="4775075" cy="559656"/>
          </a:xfrm>
        </p:spPr>
        <p:txBody>
          <a:bodyPr>
            <a:norm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13.05.23 Ingrid Thunem</a:t>
            </a:r>
          </a:p>
        </p:txBody>
      </p:sp>
    </p:spTree>
    <p:extLst>
      <p:ext uri="{BB962C8B-B14F-4D97-AF65-F5344CB8AC3E}">
        <p14:creationId xmlns:p14="http://schemas.microsoft.com/office/powerpoint/2010/main" val="345908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person, klær, innendørs, vegg&#10;&#10;Automatisk generert beskrivelse">
            <a:extLst>
              <a:ext uri="{FF2B5EF4-FFF2-40B4-BE49-F238E27FC236}">
                <a16:creationId xmlns:a16="http://schemas.microsoft.com/office/drawing/2014/main" id="{CE667DCE-F404-F06B-F813-28E66F6D6A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21249" b="-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8D7518-2679-10A6-E868-2C5DAF084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b-NO" sz="2000" dirty="0">
                <a:solidFill>
                  <a:schemeClr val="tx1">
                    <a:alpha val="80000"/>
                  </a:schemeClr>
                </a:solidFill>
              </a:rPr>
              <a:t>Ingrid</a:t>
            </a:r>
          </a:p>
          <a:p>
            <a:pPr marL="0" indent="0">
              <a:buNone/>
            </a:pPr>
            <a:r>
              <a:rPr lang="nb-NO" sz="2000" dirty="0">
                <a:solidFill>
                  <a:schemeClr val="tx1">
                    <a:alpha val="80000"/>
                  </a:schemeClr>
                </a:solidFill>
              </a:rPr>
              <a:t>Forperson, Unge med handicap i Norway</a:t>
            </a:r>
          </a:p>
          <a:p>
            <a:pPr marL="0" indent="0">
              <a:buNone/>
            </a:pPr>
            <a:r>
              <a:rPr lang="nb-NO" sz="2000" dirty="0">
                <a:solidFill>
                  <a:schemeClr val="tx1">
                    <a:alpha val="80000"/>
                  </a:schemeClr>
                </a:solidFill>
              </a:rPr>
              <a:t>Bestyrelsesmedlem ENIL (Arbejder for selvstændigt liv for personer med handicap i Europa, I dag Norsk eksempel)</a:t>
            </a:r>
          </a:p>
          <a:p>
            <a:pPr marL="0" indent="0">
              <a:buNone/>
            </a:pPr>
            <a:r>
              <a:rPr lang="nb-NO" sz="2000" dirty="0">
                <a:solidFill>
                  <a:schemeClr val="tx1">
                    <a:alpha val="80000"/>
                  </a:schemeClr>
                </a:solidFill>
              </a:rPr>
              <a:t>Menneskerettigheder i fokus</a:t>
            </a:r>
          </a:p>
          <a:p>
            <a:pPr marL="0" indent="0">
              <a:buNone/>
            </a:pPr>
            <a:endParaRPr lang="nb-NO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ovedside - Unge funksjonshemmede">
            <a:extLst>
              <a:ext uri="{FF2B5EF4-FFF2-40B4-BE49-F238E27FC236}">
                <a16:creationId xmlns:a16="http://schemas.microsoft.com/office/drawing/2014/main" id="{B42CCAE5-C52B-ADC5-7A15-F26E13638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928" y="905471"/>
            <a:ext cx="347662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313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Image may contain: 3 people, people standing">
            <a:extLst>
              <a:ext uri="{FF2B5EF4-FFF2-40B4-BE49-F238E27FC236}">
                <a16:creationId xmlns:a16="http://schemas.microsoft.com/office/drawing/2014/main" id="{02E639BA-5D98-E952-10B1-B013FE2E8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r="7817" b="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E70FC4B-744C-FACE-C082-196D7AD1F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 dirty="0"/>
              <a:t>Selvstændigt Liv</a:t>
            </a:r>
            <a:br>
              <a:rPr lang="nb-NO" sz="4000" dirty="0"/>
            </a:br>
            <a:endParaRPr lang="nb-NO" sz="40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71AACD-5273-5B31-1E43-ABE55CDB9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Selvstændigt liv </a:t>
            </a:r>
            <a:r>
              <a:rPr lang="nb-NO" sz="2000" dirty="0">
                <a:sym typeface="Wingdings" panose="05000000000000000000" pitchFamily="2" charset="2"/>
              </a:rPr>
              <a:t> at leve på egne vilkår, mange former – dit valg</a:t>
            </a:r>
          </a:p>
          <a:p>
            <a:pPr marL="0" indent="0">
              <a:buNone/>
            </a:pPr>
            <a:r>
              <a:rPr lang="nb-NO" sz="2000" dirty="0">
                <a:sym typeface="Wingdings" panose="05000000000000000000" pitchFamily="2" charset="2"/>
              </a:rPr>
              <a:t>CRPD Artikel 19</a:t>
            </a:r>
          </a:p>
          <a:p>
            <a:pPr marL="0" indent="0">
              <a:buNone/>
            </a:pPr>
            <a:r>
              <a:rPr lang="nb-NO" sz="2000" dirty="0">
                <a:sym typeface="Wingdings" panose="05000000000000000000" pitchFamily="2" charset="2"/>
              </a:rPr>
              <a:t>Lighed og deltagelse</a:t>
            </a:r>
          </a:p>
          <a:p>
            <a:pPr marL="0" indent="0">
              <a:buNone/>
            </a:pPr>
            <a:r>
              <a:rPr lang="nb-NO" sz="2000" dirty="0"/>
              <a:t>Menneskerettigheder er de samme men løsninger bliver nødt til at være lokale</a:t>
            </a:r>
          </a:p>
          <a:p>
            <a:pPr marL="0" indent="0">
              <a:buNone/>
            </a:pPr>
            <a:r>
              <a:rPr lang="nb-NO" sz="2000" dirty="0"/>
              <a:t>Af os for os</a:t>
            </a:r>
          </a:p>
          <a:p>
            <a:pPr marL="0" indent="0">
              <a:buNone/>
            </a:pPr>
            <a:r>
              <a:rPr lang="nb-NO" sz="2000" dirty="0"/>
              <a:t>Norsk selvstændigt liv BPA</a:t>
            </a:r>
          </a:p>
          <a:p>
            <a:pPr marL="0" indent="0">
              <a:buNone/>
            </a:pPr>
            <a:r>
              <a:rPr lang="nb-NO" sz="2000" dirty="0"/>
              <a:t>ULOBA </a:t>
            </a:r>
            <a:r>
              <a:rPr lang="nb-NO" sz="2000" dirty="0">
                <a:sym typeface="Wingdings" panose="05000000000000000000" pitchFamily="2" charset="2"/>
              </a:rPr>
              <a:t> USA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4107737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51D8AB7-7CA1-730C-FB0E-0DAE22738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337"/>
            <a:ext cx="6797405" cy="1651404"/>
          </a:xfrm>
        </p:spPr>
        <p:txBody>
          <a:bodyPr>
            <a:normAutofit/>
          </a:bodyPr>
          <a:lstStyle/>
          <a:p>
            <a:r>
              <a:rPr lang="nb-NO" sz="4000" dirty="0"/>
              <a:t>Personlig assistanse i Norge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E7E1C6-6950-1790-55F7-FD7EA3235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30"/>
            <a:ext cx="6797405" cy="3719384"/>
          </a:xfrm>
        </p:spPr>
        <p:txBody>
          <a:bodyPr>
            <a:normAutofit fontScale="92500" lnSpcReduction="20000"/>
          </a:bodyPr>
          <a:lstStyle/>
          <a:p>
            <a:r>
              <a:rPr lang="nb-NO" sz="2000" dirty="0"/>
              <a:t>BPA – fra modtager til leder ( hvem, hvad, hvornår)</a:t>
            </a:r>
          </a:p>
          <a:p>
            <a:r>
              <a:rPr lang="nb-NO" sz="2000" dirty="0"/>
              <a:t>Kommunen betaler – juridisk forpligtigelser</a:t>
            </a:r>
          </a:p>
          <a:p>
            <a:r>
              <a:rPr lang="nb-NO" sz="2000" dirty="0"/>
              <a:t>Leverandør (ULOBA) </a:t>
            </a:r>
            <a:r>
              <a:rPr lang="nb-NO" sz="2000" dirty="0">
                <a:sym typeface="Wingdings" panose="05000000000000000000" pitchFamily="2" charset="2"/>
              </a:rPr>
              <a:t> hjælp</a:t>
            </a:r>
            <a:endParaRPr lang="nb-NO" sz="2000" dirty="0"/>
          </a:p>
          <a:p>
            <a:r>
              <a:rPr lang="nb-NO" sz="2000" dirty="0"/>
              <a:t>Timer om ugen (4 – 375)</a:t>
            </a:r>
          </a:p>
          <a:p>
            <a:r>
              <a:rPr lang="nb-NO" sz="2000" dirty="0"/>
              <a:t>Empowerment </a:t>
            </a:r>
          </a:p>
          <a:p>
            <a:r>
              <a:rPr lang="nb-NO" sz="2000" dirty="0"/>
              <a:t>Børn(forældre)</a:t>
            </a:r>
          </a:p>
          <a:p>
            <a:r>
              <a:rPr lang="nb-NO" sz="2000" dirty="0"/>
              <a:t>Medicinske behov </a:t>
            </a:r>
          </a:p>
          <a:p>
            <a:r>
              <a:rPr lang="nb-NO" sz="2000" dirty="0"/>
              <a:t>Rejse</a:t>
            </a:r>
          </a:p>
          <a:p>
            <a:r>
              <a:rPr lang="nb-NO" sz="2000" dirty="0"/>
              <a:t>Tyndtbefolkede områder i nord</a:t>
            </a:r>
          </a:p>
          <a:p>
            <a:r>
              <a:rPr lang="nb-NO" sz="2000" dirty="0"/>
              <a:t>Fagforening (løn + timer)</a:t>
            </a:r>
          </a:p>
          <a:p>
            <a:r>
              <a:rPr lang="nb-NO" sz="2000" dirty="0"/>
              <a:t>Udfordringer</a:t>
            </a:r>
          </a:p>
          <a:p>
            <a:endParaRPr lang="nb-NO" sz="2000" dirty="0"/>
          </a:p>
          <a:p>
            <a:endParaRPr lang="nb-NO" sz="20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A03B589-EA8F-73A5-33C0-8ACCD023F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56" y="258882"/>
            <a:ext cx="3995623" cy="2986727"/>
          </a:xfrm>
          <a:prstGeom prst="rect">
            <a:avLst/>
          </a:prstGeom>
        </p:spPr>
      </p:pic>
      <p:pic>
        <p:nvPicPr>
          <p:cNvPr id="4" name="Bilde 3" descr="Et bilde som inneholder gressklipper, sete&#10;&#10;Automatisk generert beskrivelse">
            <a:extLst>
              <a:ext uri="{FF2B5EF4-FFF2-40B4-BE49-F238E27FC236}">
                <a16:creationId xmlns:a16="http://schemas.microsoft.com/office/drawing/2014/main" id="{6AF2CE84-7D5C-D9CF-9FD6-DEBD5F771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395" y="3504492"/>
            <a:ext cx="3867944" cy="281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02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utendørs, klær, person, tre&#10;&#10;Automatisk generert beskrivelse">
            <a:extLst>
              <a:ext uri="{FF2B5EF4-FFF2-40B4-BE49-F238E27FC236}">
                <a16:creationId xmlns:a16="http://schemas.microsoft.com/office/drawing/2014/main" id="{D28A42E1-513D-2971-BD75-E0FF5316E7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1" name="Bilde 20" descr="Et bilde som inneholder hjul, utendørs, Landkjøretøy, kjøretøy&#10;&#10;Automatisk generert beskrivelse">
            <a:extLst>
              <a:ext uri="{FF2B5EF4-FFF2-40B4-BE49-F238E27FC236}">
                <a16:creationId xmlns:a16="http://schemas.microsoft.com/office/drawing/2014/main" id="{26372977-5E64-2174-391E-AC567A3B5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5" name="Bilde 14" descr="Et bilde som inneholder klær, person, vegg, innendørs&#10;&#10;Automatisk generert beskrivelse">
            <a:extLst>
              <a:ext uri="{FF2B5EF4-FFF2-40B4-BE49-F238E27FC236}">
                <a16:creationId xmlns:a16="http://schemas.microsoft.com/office/drawing/2014/main" id="{78540645-ECD3-36E6-CE73-AC9A5744E7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61" name="Freeform: Shape 60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3" name="Freeform: Shape 62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8F9E117-BC9F-BDDE-F68A-7B4EEDBF3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kern="1200" dirty="0">
                <a:latin typeface="+mj-lt"/>
                <a:ea typeface="+mj-ea"/>
                <a:cs typeface="+mj-cs"/>
              </a:rPr>
              <a:t>Min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historie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med et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selvstændigt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liv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68B6EBF-5BFA-E851-44D9-0FD52BAFD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r>
              <a:rPr lang="en-US" sz="1700" dirty="0" err="1"/>
              <a:t>Personlig</a:t>
            </a:r>
            <a:r>
              <a:rPr lang="en-US" sz="1700" dirty="0"/>
              <a:t> assistance </a:t>
            </a:r>
            <a:r>
              <a:rPr lang="en-US" sz="1700" dirty="0" err="1"/>
              <a:t>bygger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bro - </a:t>
            </a:r>
            <a:r>
              <a:rPr lang="en-US" sz="1700" dirty="0" err="1"/>
              <a:t>autonomi</a:t>
            </a:r>
            <a:endParaRPr lang="en-US" sz="1700" dirty="0"/>
          </a:p>
          <a:p>
            <a:r>
              <a:rPr lang="en-US" sz="1700" dirty="0" err="1"/>
              <a:t>Uddannelse</a:t>
            </a:r>
            <a:endParaRPr lang="en-US" sz="1700" dirty="0"/>
          </a:p>
          <a:p>
            <a:r>
              <a:rPr lang="en-US" sz="1700" dirty="0"/>
              <a:t>Job</a:t>
            </a:r>
          </a:p>
          <a:p>
            <a:r>
              <a:rPr lang="en-US" sz="1700" dirty="0" err="1"/>
              <a:t>Eget</a:t>
            </a:r>
            <a:r>
              <a:rPr lang="en-US" sz="1700" dirty="0"/>
              <a:t> </a:t>
            </a:r>
            <a:r>
              <a:rPr lang="en-US" sz="1700" dirty="0" err="1"/>
              <a:t>hus</a:t>
            </a:r>
            <a:endParaRPr lang="en-US" sz="1700" dirty="0"/>
          </a:p>
          <a:p>
            <a:r>
              <a:rPr lang="en-US" sz="1700" dirty="0" err="1"/>
              <a:t>Træning</a:t>
            </a:r>
            <a:endParaRPr lang="en-US" sz="1700" dirty="0"/>
          </a:p>
          <a:p>
            <a:r>
              <a:rPr lang="en-US" sz="1700" dirty="0" err="1"/>
              <a:t>Udenfor</a:t>
            </a:r>
            <a:r>
              <a:rPr lang="en-US" sz="1700" dirty="0"/>
              <a:t> - </a:t>
            </a:r>
            <a:r>
              <a:rPr lang="en-US" sz="1700" dirty="0" err="1"/>
              <a:t>natur</a:t>
            </a:r>
            <a:endParaRPr lang="en-US" sz="1700" dirty="0"/>
          </a:p>
          <a:p>
            <a:r>
              <a:rPr lang="en-US" sz="1700" dirty="0" err="1"/>
              <a:t>Hjælpe</a:t>
            </a:r>
            <a:r>
              <a:rPr lang="en-US" sz="1700" dirty="0"/>
              <a:t> </a:t>
            </a:r>
            <a:r>
              <a:rPr lang="en-US" sz="1700" dirty="0" err="1"/>
              <a:t>familie</a:t>
            </a:r>
            <a:r>
              <a:rPr lang="en-US" sz="1700" dirty="0"/>
              <a:t> og </a:t>
            </a:r>
            <a:r>
              <a:rPr lang="en-US" sz="1700" dirty="0" err="1"/>
              <a:t>venner</a:t>
            </a:r>
            <a:endParaRPr lang="en-US" sz="1700" dirty="0"/>
          </a:p>
          <a:p>
            <a:r>
              <a:rPr lang="en-US" sz="1700" dirty="0" err="1"/>
              <a:t>Medicinske</a:t>
            </a:r>
            <a:r>
              <a:rPr lang="en-US" sz="1700" dirty="0"/>
              <a:t> </a:t>
            </a:r>
            <a:r>
              <a:rPr lang="en-US" sz="1700" dirty="0" err="1"/>
              <a:t>behov</a:t>
            </a:r>
            <a:endParaRPr lang="en-US" sz="1700" dirty="0"/>
          </a:p>
          <a:p>
            <a:r>
              <a:rPr lang="en-US" sz="1700" dirty="0"/>
              <a:t>Accept – </a:t>
            </a:r>
            <a:r>
              <a:rPr lang="en-US" sz="1700" dirty="0" err="1"/>
              <a:t>mennesker</a:t>
            </a:r>
            <a:r>
              <a:rPr lang="en-US" sz="1700" dirty="0"/>
              <a:t> </a:t>
            </a:r>
            <a:r>
              <a:rPr lang="en-US" sz="1700" dirty="0" err="1"/>
              <a:t>jeg</a:t>
            </a:r>
            <a:r>
              <a:rPr lang="en-US" sz="1700" dirty="0"/>
              <a:t> </a:t>
            </a:r>
            <a:r>
              <a:rPr lang="en-US" sz="1700" dirty="0" err="1"/>
              <a:t>vælger</a:t>
            </a:r>
            <a:endParaRPr lang="en-US" sz="1700" dirty="0"/>
          </a:p>
        </p:txBody>
      </p:sp>
      <p:pic>
        <p:nvPicPr>
          <p:cNvPr id="11" name="Bilde 10" descr="Et bilde som inneholder klær, vegg, person, innendørs&#10;&#10;Automatisk generert beskrivelse">
            <a:extLst>
              <a:ext uri="{FF2B5EF4-FFF2-40B4-BE49-F238E27FC236}">
                <a16:creationId xmlns:a16="http://schemas.microsoft.com/office/drawing/2014/main" id="{4E1CEA81-77CD-2C81-1AEE-DFC3D0CCB3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1" b="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5113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B15FC3C-467D-1C68-F8D7-2059DCC30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da-DK" dirty="0"/>
              <a:t>Det må være dyrt</a:t>
            </a:r>
            <a:r>
              <a:rPr lang="nb-NO" dirty="0"/>
              <a:t>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BE6CFCF-523B-735D-2593-B95FA18C5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en-GB" sz="2000" dirty="0" err="1"/>
              <a:t>Socialt</a:t>
            </a:r>
            <a:r>
              <a:rPr lang="en-GB" sz="2000" dirty="0"/>
              <a:t> </a:t>
            </a:r>
            <a:r>
              <a:rPr lang="en-GB" sz="2000" dirty="0" err="1"/>
              <a:t>økonomisk</a:t>
            </a:r>
            <a:r>
              <a:rPr lang="en-GB" sz="2000" dirty="0"/>
              <a:t> </a:t>
            </a:r>
            <a:r>
              <a:rPr lang="en-GB" sz="2000" dirty="0" err="1"/>
              <a:t>profitabelt</a:t>
            </a:r>
            <a:r>
              <a:rPr lang="en-GB" sz="2000" dirty="0"/>
              <a:t>:</a:t>
            </a:r>
            <a:br>
              <a:rPr lang="en-GB" sz="2000" dirty="0"/>
            </a:br>
            <a:r>
              <a:rPr lang="en-GB" sz="2000" dirty="0"/>
              <a:t>- </a:t>
            </a:r>
            <a:r>
              <a:rPr lang="en-GB" sz="2000" dirty="0" err="1"/>
              <a:t>Forældre</a:t>
            </a:r>
            <a:r>
              <a:rPr lang="en-GB" sz="2000" dirty="0"/>
              <a:t>/partner </a:t>
            </a:r>
            <a:r>
              <a:rPr lang="en-GB" sz="2000" dirty="0" err="1"/>
              <a:t>kan</a:t>
            </a:r>
            <a:r>
              <a:rPr lang="en-GB" sz="2000" dirty="0"/>
              <a:t> </a:t>
            </a:r>
            <a:r>
              <a:rPr lang="en-GB" sz="2000" dirty="0" err="1"/>
              <a:t>arbejde</a:t>
            </a:r>
            <a:br>
              <a:rPr lang="en-GB" sz="2000" dirty="0"/>
            </a:br>
            <a:r>
              <a:rPr lang="en-GB" sz="2000" dirty="0"/>
              <a:t>- </a:t>
            </a:r>
            <a:r>
              <a:rPr lang="en-GB" sz="2000" dirty="0" err="1"/>
              <a:t>Personer</a:t>
            </a:r>
            <a:r>
              <a:rPr lang="en-GB" sz="2000" dirty="0"/>
              <a:t> med handicap </a:t>
            </a:r>
            <a:r>
              <a:rPr lang="en-GB" sz="2000" dirty="0" err="1"/>
              <a:t>kan</a:t>
            </a:r>
            <a:r>
              <a:rPr lang="en-GB" sz="2000" dirty="0"/>
              <a:t> </a:t>
            </a:r>
            <a:r>
              <a:rPr lang="en-GB" sz="2000" dirty="0" err="1"/>
              <a:t>arbejde</a:t>
            </a:r>
            <a:br>
              <a:rPr lang="en-GB" sz="2000" dirty="0"/>
            </a:br>
            <a:r>
              <a:rPr lang="en-GB" sz="2000" dirty="0"/>
              <a:t>- </a:t>
            </a:r>
            <a:r>
              <a:rPr lang="en-GB" sz="2000" dirty="0" err="1"/>
              <a:t>Bedre</a:t>
            </a:r>
            <a:r>
              <a:rPr lang="en-GB" sz="2000" dirty="0"/>
              <a:t> </a:t>
            </a:r>
            <a:r>
              <a:rPr lang="en-GB" sz="2000" dirty="0" err="1"/>
              <a:t>fysisk</a:t>
            </a:r>
            <a:r>
              <a:rPr lang="en-GB" sz="2000" dirty="0"/>
              <a:t>/</a:t>
            </a:r>
            <a:r>
              <a:rPr lang="en-GB" sz="2000" dirty="0" err="1"/>
              <a:t>mentalt</a:t>
            </a:r>
            <a:r>
              <a:rPr lang="en-GB" sz="2000" dirty="0"/>
              <a:t> </a:t>
            </a:r>
            <a:r>
              <a:rPr lang="en-GB" sz="2000" dirty="0" err="1"/>
              <a:t>helbred</a:t>
            </a:r>
            <a:br>
              <a:rPr lang="en-GB" sz="2000" dirty="0"/>
            </a:br>
            <a:r>
              <a:rPr lang="en-GB" sz="2000" dirty="0"/>
              <a:t>- </a:t>
            </a:r>
            <a:r>
              <a:rPr lang="en-GB" sz="2000" dirty="0" err="1"/>
              <a:t>Mindre</a:t>
            </a:r>
            <a:r>
              <a:rPr lang="en-GB" sz="2000" dirty="0"/>
              <a:t>  </a:t>
            </a:r>
            <a:r>
              <a:rPr lang="en-GB" sz="2000" dirty="0" err="1"/>
              <a:t>medicin</a:t>
            </a:r>
            <a:r>
              <a:rPr lang="en-GB" sz="2000" dirty="0"/>
              <a:t> mere </a:t>
            </a:r>
            <a:r>
              <a:rPr lang="en-GB" sz="2000" dirty="0" err="1"/>
              <a:t>aktivitet</a:t>
            </a:r>
            <a:br>
              <a:rPr lang="en-GB" sz="2000" dirty="0"/>
            </a:br>
            <a:r>
              <a:rPr lang="en-GB" sz="2000" dirty="0"/>
              <a:t>- </a:t>
            </a:r>
            <a:r>
              <a:rPr lang="en-GB" sz="2000" dirty="0" err="1"/>
              <a:t>Assistenter</a:t>
            </a:r>
            <a:r>
              <a:rPr lang="en-GB" sz="2000" dirty="0"/>
              <a:t> </a:t>
            </a:r>
            <a:r>
              <a:rPr lang="en-GB" sz="2000" dirty="0" err="1"/>
              <a:t>trænes</a:t>
            </a:r>
            <a:r>
              <a:rPr lang="en-GB" sz="2000" dirty="0"/>
              <a:t> </a:t>
            </a:r>
            <a:r>
              <a:rPr lang="en-GB" sz="2000" dirty="0" err="1"/>
              <a:t>personligt</a:t>
            </a:r>
            <a:br>
              <a:rPr lang="en-GB" sz="2000" dirty="0"/>
            </a:br>
            <a:r>
              <a:rPr lang="en-GB" sz="2000" dirty="0"/>
              <a:t>- </a:t>
            </a:r>
            <a:r>
              <a:rPr lang="en-GB" sz="2000" dirty="0" err="1"/>
              <a:t>Mindre</a:t>
            </a:r>
            <a:r>
              <a:rPr lang="en-GB" sz="2000" dirty="0"/>
              <a:t> administration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Andre positive </a:t>
            </a:r>
            <a:r>
              <a:rPr lang="en-GB" sz="2000" dirty="0" err="1"/>
              <a:t>effekter</a:t>
            </a:r>
            <a:r>
              <a:rPr lang="en-GB" sz="2000" dirty="0"/>
              <a:t>:</a:t>
            </a:r>
            <a:br>
              <a:rPr lang="en-GB" sz="2000" dirty="0"/>
            </a:br>
            <a:r>
              <a:rPr lang="en-GB" sz="2000" dirty="0"/>
              <a:t>- </a:t>
            </a:r>
            <a:r>
              <a:rPr lang="en-GB" sz="2000" dirty="0" err="1"/>
              <a:t>lavere</a:t>
            </a:r>
            <a:r>
              <a:rPr lang="en-GB" sz="2000" dirty="0"/>
              <a:t> </a:t>
            </a:r>
            <a:r>
              <a:rPr lang="en-GB" sz="2000" dirty="0" err="1"/>
              <a:t>risiko</a:t>
            </a:r>
            <a:r>
              <a:rPr lang="en-GB" sz="2000" dirty="0"/>
              <a:t> for </a:t>
            </a:r>
            <a:r>
              <a:rPr lang="en-GB" sz="2000" dirty="0" err="1"/>
              <a:t>seksuelle</a:t>
            </a:r>
            <a:r>
              <a:rPr lang="en-GB" sz="2000" dirty="0"/>
              <a:t> </a:t>
            </a:r>
            <a:r>
              <a:rPr lang="en-GB" sz="2000" dirty="0" err="1"/>
              <a:t>overgreb</a:t>
            </a:r>
            <a:r>
              <a:rPr lang="en-GB" sz="2000" dirty="0"/>
              <a:t>/</a:t>
            </a:r>
            <a:r>
              <a:rPr lang="en-GB" sz="2000" dirty="0" err="1"/>
              <a:t>vold</a:t>
            </a:r>
            <a:r>
              <a:rPr lang="en-GB" sz="2000" dirty="0"/>
              <a:t> </a:t>
            </a:r>
            <a:br>
              <a:rPr lang="en-GB" sz="2000" dirty="0"/>
            </a:br>
            <a:r>
              <a:rPr lang="en-GB" sz="2000" dirty="0"/>
              <a:t>- Empowerment til </a:t>
            </a:r>
            <a:r>
              <a:rPr lang="en-GB" sz="2000" dirty="0" err="1"/>
              <a:t>individet</a:t>
            </a:r>
            <a:br>
              <a:rPr lang="en-GB" sz="2000" dirty="0"/>
            </a:br>
            <a:r>
              <a:rPr lang="en-GB" sz="2000" dirty="0"/>
              <a:t>- </a:t>
            </a:r>
            <a:r>
              <a:rPr lang="en-GB" sz="2000" dirty="0" err="1"/>
              <a:t>Frihed</a:t>
            </a:r>
            <a:r>
              <a:rPr lang="en-GB" sz="2000" dirty="0"/>
              <a:t> til at </a:t>
            </a:r>
            <a:r>
              <a:rPr lang="en-GB" sz="2000" dirty="0" err="1"/>
              <a:t>leve</a:t>
            </a:r>
            <a:r>
              <a:rPr lang="en-GB" sz="2000" dirty="0"/>
              <a:t> </a:t>
            </a:r>
            <a:r>
              <a:rPr lang="en-GB" sz="2000" dirty="0" err="1"/>
              <a:t>livet</a:t>
            </a:r>
            <a:r>
              <a:rPr lang="en-GB" sz="2000" dirty="0"/>
              <a:t> </a:t>
            </a:r>
            <a:r>
              <a:rPr lang="en-GB" sz="2000" dirty="0" err="1"/>
              <a:t>på</a:t>
            </a:r>
            <a:r>
              <a:rPr lang="en-GB" sz="2000" dirty="0"/>
              <a:t> dine </a:t>
            </a:r>
            <a:r>
              <a:rPr lang="en-GB" sz="2000" dirty="0" err="1"/>
              <a:t>præmisser</a:t>
            </a:r>
            <a:br>
              <a:rPr lang="en-GB" sz="2000" dirty="0"/>
            </a:br>
            <a:r>
              <a:rPr lang="en-GB" sz="2000" dirty="0"/>
              <a:t>- </a:t>
            </a:r>
            <a:r>
              <a:rPr lang="en-GB" sz="2000" dirty="0" err="1"/>
              <a:t>mentalt</a:t>
            </a:r>
            <a:r>
              <a:rPr lang="en-GB" sz="2000" dirty="0"/>
              <a:t> </a:t>
            </a:r>
            <a:r>
              <a:rPr lang="en-GB" sz="2000" dirty="0" err="1"/>
              <a:t>helbred</a:t>
            </a:r>
            <a:r>
              <a:rPr lang="en-GB" sz="2000" dirty="0"/>
              <a:t> og </a:t>
            </a:r>
            <a:r>
              <a:rPr lang="en-GB" sz="2000" dirty="0" err="1"/>
              <a:t>socialt</a:t>
            </a:r>
            <a:r>
              <a:rPr lang="en-GB" sz="2000" dirty="0"/>
              <a:t> liv</a:t>
            </a:r>
            <a:endParaRPr lang="en-GB" sz="1500" dirty="0"/>
          </a:p>
          <a:p>
            <a:pPr marL="0" indent="0">
              <a:buNone/>
            </a:pPr>
            <a:r>
              <a:rPr lang="en-GB" sz="1500" dirty="0"/>
              <a:t>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9351627-0196-D4FF-9086-1D4315E0C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2994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ADCCE4BC-6D6E-5936-6CB5-CB3268E70F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r="11611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7178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5">
            <a:extLst>
              <a:ext uri="{FF2B5EF4-FFF2-40B4-BE49-F238E27FC236}">
                <a16:creationId xmlns:a16="http://schemas.microsoft.com/office/drawing/2014/main" id="{49AE1604-BB93-4F6D-94D6-F2A6021FC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9270323-9616-4384-857D-E86B78272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A3838D5-9565-4601-BAC3-D1B5BDB8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349A4B8-3246-4579-922E-FE1155C7F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69B05A4-206F-450F-BAD8-0BD0E4E37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917" y="847827"/>
            <a:ext cx="4709345" cy="11695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Spørsmål?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323A1734-A739-40DA-A4DC-BCA7C9EDF2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07" b="-2"/>
          <a:stretch/>
        </p:blipFill>
        <p:spPr>
          <a:xfrm rot="5400000">
            <a:off x="733957" y="1028271"/>
            <a:ext cx="5289986" cy="492909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34377" y="2188548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49129DA-8C6A-44CB-AFE0-3A104F7D5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5228" y="2508105"/>
            <a:ext cx="4709345" cy="36324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000" dirty="0" err="1"/>
              <a:t>Tak</a:t>
            </a:r>
            <a:endParaRPr lang="en-US" sz="2000" dirty="0"/>
          </a:p>
          <a:p>
            <a:pPr marL="0"/>
            <a:r>
              <a:rPr lang="en-US" sz="2000" dirty="0" err="1"/>
              <a:t>Kontakt</a:t>
            </a:r>
            <a:r>
              <a:rPr lang="en-US" sz="2000" dirty="0"/>
              <a:t> </a:t>
            </a:r>
            <a:r>
              <a:rPr lang="en-US" sz="2000" dirty="0" err="1"/>
              <a:t>mig</a:t>
            </a:r>
            <a:r>
              <a:rPr lang="en-US" sz="2000" dirty="0"/>
              <a:t> </a:t>
            </a:r>
            <a:r>
              <a:rPr lang="en-US" sz="2000"/>
              <a:t>på: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Ingrid.Thunem@gmail.com</a:t>
            </a:r>
          </a:p>
        </p:txBody>
      </p:sp>
    </p:spTree>
    <p:extLst>
      <p:ext uri="{BB962C8B-B14F-4D97-AF65-F5344CB8AC3E}">
        <p14:creationId xmlns:p14="http://schemas.microsoft.com/office/powerpoint/2010/main" val="310346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267</Words>
  <Application>Microsoft Office PowerPoint</Application>
  <PresentationFormat>Widescreen</PresentationFormat>
  <Paragraphs>44</Paragraphs>
  <Slides>7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Office-tema</vt:lpstr>
      <vt:lpstr>Office-tema</vt:lpstr>
      <vt:lpstr>Office-tema</vt:lpstr>
      <vt:lpstr>Personlig assistanse i Norge</vt:lpstr>
      <vt:lpstr>PowerPoint-præsentation</vt:lpstr>
      <vt:lpstr>Selvstændigt Liv </vt:lpstr>
      <vt:lpstr>Personlig assistanse i Norge</vt:lpstr>
      <vt:lpstr>Min historie med et selvstændigt liv</vt:lpstr>
      <vt:lpstr>Det må være dyrt?</vt:lpstr>
      <vt:lpstr>Spørsmål?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Ingrid Thunem</dc:creator>
  <cp:lastModifiedBy>Drude Daverkosen</cp:lastModifiedBy>
  <cp:revision>13</cp:revision>
  <dcterms:created xsi:type="dcterms:W3CDTF">2023-05-12T17:55:24Z</dcterms:created>
  <dcterms:modified xsi:type="dcterms:W3CDTF">2023-05-31T15:55:07Z</dcterms:modified>
</cp:coreProperties>
</file>